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6" r:id="rId1"/>
  </p:sldMasterIdLst>
  <p:notesMasterIdLst>
    <p:notesMasterId r:id="rId21"/>
  </p:notesMasterIdLst>
  <p:sldIdLst>
    <p:sldId id="256" r:id="rId2"/>
    <p:sldId id="257" r:id="rId3"/>
    <p:sldId id="273" r:id="rId4"/>
    <p:sldId id="272" r:id="rId5"/>
    <p:sldId id="259" r:id="rId6"/>
    <p:sldId id="266" r:id="rId7"/>
    <p:sldId id="260" r:id="rId8"/>
    <p:sldId id="261" r:id="rId9"/>
    <p:sldId id="264" r:id="rId10"/>
    <p:sldId id="265" r:id="rId11"/>
    <p:sldId id="268" r:id="rId12"/>
    <p:sldId id="269" r:id="rId13"/>
    <p:sldId id="270" r:id="rId14"/>
    <p:sldId id="271" r:id="rId15"/>
    <p:sldId id="274" r:id="rId16"/>
    <p:sldId id="275" r:id="rId17"/>
    <p:sldId id="262" r:id="rId18"/>
    <p:sldId id="276" r:id="rId19"/>
    <p:sldId id="263"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wn, Maria - MYR" initials="TM-M" lastIdx="1" clrIdx="0">
    <p:extLst>
      <p:ext uri="{19B8F6BF-5375-455C-9EA6-DF929625EA0E}">
        <p15:presenceInfo xmlns:p15="http://schemas.microsoft.com/office/powerpoint/2012/main" userId="S-1-5-21-3410193670-3997807138-1409478871-1209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p:scale>
          <a:sx n="55" d="100"/>
          <a:sy n="55" d="100"/>
        </p:scale>
        <p:origin x="250" y="58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9-11T10:39:27.773" idx="1">
    <p:pos x="10" y="10"/>
    <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EE8A15-C173-4100-8D46-21409F95A5E6}" type="datetimeFigureOut">
              <a:rPr lang="en-US" smtClean="0"/>
              <a:t>9/11/2018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E18033-2CA3-40E0-A0A8-10ABB3E25686}" type="slidenum">
              <a:rPr lang="en-US" smtClean="0"/>
              <a:t>‹#›</a:t>
            </a:fld>
            <a:endParaRPr lang="en-US"/>
          </a:p>
        </p:txBody>
      </p:sp>
    </p:spTree>
    <p:extLst>
      <p:ext uri="{BB962C8B-B14F-4D97-AF65-F5344CB8AC3E}">
        <p14:creationId xmlns:p14="http://schemas.microsoft.com/office/powerpoint/2010/main" val="3538073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Largest Natural Disaster in State History </a:t>
            </a:r>
          </a:p>
          <a:p>
            <a:r>
              <a:rPr lang="en-US" sz="1200" kern="1200" dirty="0">
                <a:solidFill>
                  <a:schemeClr val="tx1"/>
                </a:solidFill>
                <a:effectLst/>
                <a:latin typeface="+mn-lt"/>
                <a:ea typeface="+mn-ea"/>
                <a:cs typeface="+mn-cs"/>
              </a:rPr>
              <a:t>The Harvey 4-day rainfall total for the Houston region was 47.7 inches – compared to 38.5 inches during Hurricane Allison and the 2-day total of 17.5 inches during the 2016 Tax Day flood. </a:t>
            </a:r>
          </a:p>
          <a:p>
            <a:r>
              <a:rPr lang="en-US" sz="1200" kern="1200" dirty="0">
                <a:solidFill>
                  <a:schemeClr val="tx1"/>
                </a:solidFill>
                <a:effectLst/>
                <a:latin typeface="+mn-lt"/>
                <a:ea typeface="+mn-ea"/>
                <a:cs typeface="+mn-cs"/>
              </a:rPr>
              <a:t>Hurricane Harvey dumped enough rain on Harris County to fill the Astrodome 3,200 times, or to run Niagara Falls for 15 days. 13 of the 22 watersheds in Harris County reached record levels. Over 60,000 people in our region were rescued during the storm. </a:t>
            </a:r>
          </a:p>
          <a:p>
            <a:r>
              <a:rPr lang="en-US" sz="1200" kern="1200" dirty="0">
                <a:solidFill>
                  <a:schemeClr val="tx1"/>
                </a:solidFill>
                <a:effectLst/>
                <a:latin typeface="+mn-lt"/>
                <a:ea typeface="+mn-ea"/>
                <a:cs typeface="+mn-cs"/>
              </a:rPr>
              <a:t>Beyond the physical damage, we must also think about the more hidden impacts of the storm – including emotional and mental health, job loss, financial instability and others.  </a:t>
            </a:r>
          </a:p>
          <a:p>
            <a:r>
              <a:rPr lang="en-US" dirty="0"/>
              <a:t>Harvey was a Category 4 Hurricane that made landfall  on August 25, 2017. </a:t>
            </a:r>
          </a:p>
          <a:p>
            <a:r>
              <a:rPr lang="en-US" dirty="0"/>
              <a:t>The storm was one of the longest-lasting hurricane events in the history of the US, forming on August 17 and dissipating on September 1st, affecting SE Texas and SW Louisiana. </a:t>
            </a:r>
          </a:p>
          <a:p>
            <a:r>
              <a:rPr lang="en-US" dirty="0"/>
              <a:t>Maximum Rainfall: 62 inches (most in US history)</a:t>
            </a:r>
          </a:p>
          <a:p>
            <a:r>
              <a:rPr lang="en-US" dirty="0"/>
              <a:t>Maximum Wind Speed: 130 mph</a:t>
            </a:r>
          </a:p>
          <a:p>
            <a:r>
              <a:rPr lang="en-US" dirty="0"/>
              <a:t>Recorded Tornadoes: 57 </a:t>
            </a:r>
          </a:p>
          <a:p>
            <a:r>
              <a:rPr lang="en-US" dirty="0"/>
              <a:t>Fatalities: 107 (directly and indirectly) </a:t>
            </a:r>
          </a:p>
          <a:p>
            <a:r>
              <a:rPr lang="en-US" dirty="0"/>
              <a:t>Economic Damage: $125 billion (2nd costliest in US history)</a:t>
            </a:r>
          </a:p>
          <a:p>
            <a:pPr lvl="1"/>
            <a:r>
              <a:rPr lang="en-US" dirty="0"/>
              <a:t>565,043 businesses affected</a:t>
            </a:r>
          </a:p>
          <a:p>
            <a:pPr lvl="1"/>
            <a:r>
              <a:rPr lang="en-US" dirty="0"/>
              <a:t>25 percent of area's oil production was down (5 percent of total US production)</a:t>
            </a:r>
          </a:p>
          <a:p>
            <a:pPr lvl="1"/>
            <a:r>
              <a:rPr lang="en-US" dirty="0"/>
              <a:t>Residential Damage: 190,300 homes damaged, 12,700 destroyed</a:t>
            </a:r>
          </a:p>
          <a:p>
            <a:pPr lvl="1"/>
            <a:r>
              <a:rPr lang="en-US" dirty="0"/>
              <a:t>Vehicle Damage: 1 million ruined beyond repair</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0E18033-2CA3-40E0-A0A8-10ABB3E25686}" type="slidenum">
              <a:rPr lang="en-US" smtClean="0"/>
              <a:t>4</a:t>
            </a:fld>
            <a:endParaRPr lang="en-US"/>
          </a:p>
        </p:txBody>
      </p:sp>
    </p:spTree>
    <p:extLst>
      <p:ext uri="{BB962C8B-B14F-4D97-AF65-F5344CB8AC3E}">
        <p14:creationId xmlns:p14="http://schemas.microsoft.com/office/powerpoint/2010/main" val="3325167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E18033-2CA3-40E0-A0A8-10ABB3E25686}" type="slidenum">
              <a:rPr lang="en-US" smtClean="0"/>
              <a:t>6</a:t>
            </a:fld>
            <a:endParaRPr lang="en-US"/>
          </a:p>
        </p:txBody>
      </p:sp>
    </p:spTree>
    <p:extLst>
      <p:ext uri="{BB962C8B-B14F-4D97-AF65-F5344CB8AC3E}">
        <p14:creationId xmlns:p14="http://schemas.microsoft.com/office/powerpoint/2010/main" val="3493133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7E5A7E-CE8A-4C27-89CB-C4FD0F823152}"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67FE84-D0C2-44B8-A12F-9039C30BB78F}" type="slidenum">
              <a:rPr lang="en-US" smtClean="0"/>
              <a:t>‹#›</a:t>
            </a:fld>
            <a:endParaRPr lang="en-US"/>
          </a:p>
        </p:txBody>
      </p:sp>
    </p:spTree>
    <p:extLst>
      <p:ext uri="{BB962C8B-B14F-4D97-AF65-F5344CB8AC3E}">
        <p14:creationId xmlns:p14="http://schemas.microsoft.com/office/powerpoint/2010/main" val="991710604"/>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67E5A7E-CE8A-4C27-89CB-C4FD0F823152}" type="datetimeFigureOut">
              <a:rPr lang="en-US" smtClean="0"/>
              <a:t>9/11/2018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67FE84-D0C2-44B8-A12F-9039C30BB78F}" type="slidenum">
              <a:rPr lang="en-US" smtClean="0"/>
              <a:t>‹#›</a:t>
            </a:fld>
            <a:endParaRPr lang="en-US"/>
          </a:p>
        </p:txBody>
      </p:sp>
    </p:spTree>
    <p:extLst>
      <p:ext uri="{BB962C8B-B14F-4D97-AF65-F5344CB8AC3E}">
        <p14:creationId xmlns:p14="http://schemas.microsoft.com/office/powerpoint/2010/main" val="2441362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967E5A7E-CE8A-4C27-89CB-C4FD0F823152}"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67FE84-D0C2-44B8-A12F-9039C30BB78F}" type="slidenum">
              <a:rPr lang="en-US" smtClean="0"/>
              <a:t>‹#›</a:t>
            </a:fld>
            <a:endParaRPr lang="en-US"/>
          </a:p>
        </p:txBody>
      </p:sp>
    </p:spTree>
    <p:extLst>
      <p:ext uri="{BB962C8B-B14F-4D97-AF65-F5344CB8AC3E}">
        <p14:creationId xmlns:p14="http://schemas.microsoft.com/office/powerpoint/2010/main" val="3730916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967E5A7E-CE8A-4C27-89CB-C4FD0F823152}"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67FE84-D0C2-44B8-A12F-9039C30BB78F}" type="slidenum">
              <a:rPr lang="en-US" smtClean="0"/>
              <a:t>‹#›</a:t>
            </a:fld>
            <a:endParaRPr lang="en-US"/>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536074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7E5A7E-CE8A-4C27-89CB-C4FD0F823152}"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67FE84-D0C2-44B8-A12F-9039C30BB78F}" type="slidenum">
              <a:rPr lang="en-US" smtClean="0"/>
              <a:t>‹#›</a:t>
            </a:fld>
            <a:endParaRPr lang="en-US"/>
          </a:p>
        </p:txBody>
      </p:sp>
    </p:spTree>
    <p:extLst>
      <p:ext uri="{BB962C8B-B14F-4D97-AF65-F5344CB8AC3E}">
        <p14:creationId xmlns:p14="http://schemas.microsoft.com/office/powerpoint/2010/main" val="8878965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67E5A7E-CE8A-4C27-89CB-C4FD0F823152}" type="datetimeFigureOut">
              <a:rPr lang="en-US" smtClean="0"/>
              <a:t>9/11/2018</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67FE84-D0C2-44B8-A12F-9039C30BB78F}" type="slidenum">
              <a:rPr lang="en-US" smtClean="0"/>
              <a:t>‹#›</a:t>
            </a:fld>
            <a:endParaRPr lang="en-US"/>
          </a:p>
        </p:txBody>
      </p:sp>
    </p:spTree>
    <p:extLst>
      <p:ext uri="{BB962C8B-B14F-4D97-AF65-F5344CB8AC3E}">
        <p14:creationId xmlns:p14="http://schemas.microsoft.com/office/powerpoint/2010/main" val="16894426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67E5A7E-CE8A-4C27-89CB-C4FD0F823152}" type="datetimeFigureOut">
              <a:rPr lang="en-US" smtClean="0"/>
              <a:t>9/11/2018</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67FE84-D0C2-44B8-A12F-9039C30BB78F}" type="slidenum">
              <a:rPr lang="en-US" smtClean="0"/>
              <a:t>‹#›</a:t>
            </a:fld>
            <a:endParaRPr lang="en-US"/>
          </a:p>
        </p:txBody>
      </p:sp>
    </p:spTree>
    <p:extLst>
      <p:ext uri="{BB962C8B-B14F-4D97-AF65-F5344CB8AC3E}">
        <p14:creationId xmlns:p14="http://schemas.microsoft.com/office/powerpoint/2010/main" val="1226966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7E5A7E-CE8A-4C27-89CB-C4FD0F823152}"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67FE84-D0C2-44B8-A12F-9039C30BB78F}" type="slidenum">
              <a:rPr lang="en-US" smtClean="0"/>
              <a:t>‹#›</a:t>
            </a:fld>
            <a:endParaRPr lang="en-US"/>
          </a:p>
        </p:txBody>
      </p:sp>
    </p:spTree>
    <p:extLst>
      <p:ext uri="{BB962C8B-B14F-4D97-AF65-F5344CB8AC3E}">
        <p14:creationId xmlns:p14="http://schemas.microsoft.com/office/powerpoint/2010/main" val="17181038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7E5A7E-CE8A-4C27-89CB-C4FD0F823152}"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67FE84-D0C2-44B8-A12F-9039C30BB78F}" type="slidenum">
              <a:rPr lang="en-US" smtClean="0"/>
              <a:t>‹#›</a:t>
            </a:fld>
            <a:endParaRPr lang="en-US"/>
          </a:p>
        </p:txBody>
      </p:sp>
    </p:spTree>
    <p:extLst>
      <p:ext uri="{BB962C8B-B14F-4D97-AF65-F5344CB8AC3E}">
        <p14:creationId xmlns:p14="http://schemas.microsoft.com/office/powerpoint/2010/main" val="269471720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7E5A7E-CE8A-4C27-89CB-C4FD0F823152}"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67FE84-D0C2-44B8-A12F-9039C30BB78F}" type="slidenum">
              <a:rPr lang="en-US" smtClean="0"/>
              <a:t>‹#›</a:t>
            </a:fld>
            <a:endParaRPr lang="en-US"/>
          </a:p>
        </p:txBody>
      </p:sp>
    </p:spTree>
    <p:extLst>
      <p:ext uri="{BB962C8B-B14F-4D97-AF65-F5344CB8AC3E}">
        <p14:creationId xmlns:p14="http://schemas.microsoft.com/office/powerpoint/2010/main" val="431409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7E5A7E-CE8A-4C27-89CB-C4FD0F823152}"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67FE84-D0C2-44B8-A12F-9039C30BB78F}" type="slidenum">
              <a:rPr lang="en-US" smtClean="0"/>
              <a:t>‹#›</a:t>
            </a:fld>
            <a:endParaRPr lang="en-US"/>
          </a:p>
        </p:txBody>
      </p:sp>
    </p:spTree>
    <p:extLst>
      <p:ext uri="{BB962C8B-B14F-4D97-AF65-F5344CB8AC3E}">
        <p14:creationId xmlns:p14="http://schemas.microsoft.com/office/powerpoint/2010/main" val="3845529685"/>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7E5A7E-CE8A-4C27-89CB-C4FD0F823152}" type="datetimeFigureOut">
              <a:rPr lang="en-US" smtClean="0"/>
              <a:t>9/11/2018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67FE84-D0C2-44B8-A12F-9039C30BB78F}" type="slidenum">
              <a:rPr lang="en-US" smtClean="0"/>
              <a:t>‹#›</a:t>
            </a:fld>
            <a:endParaRPr lang="en-US"/>
          </a:p>
        </p:txBody>
      </p:sp>
    </p:spTree>
    <p:extLst>
      <p:ext uri="{BB962C8B-B14F-4D97-AF65-F5344CB8AC3E}">
        <p14:creationId xmlns:p14="http://schemas.microsoft.com/office/powerpoint/2010/main" val="1095039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7E5A7E-CE8A-4C27-89CB-C4FD0F823152}" type="datetimeFigureOut">
              <a:rPr lang="en-US" smtClean="0"/>
              <a:t>9/11/2018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67FE84-D0C2-44B8-A12F-9039C30BB78F}" type="slidenum">
              <a:rPr lang="en-US" smtClean="0"/>
              <a:t>‹#›</a:t>
            </a:fld>
            <a:endParaRPr lang="en-US"/>
          </a:p>
        </p:txBody>
      </p:sp>
    </p:spTree>
    <p:extLst>
      <p:ext uri="{BB962C8B-B14F-4D97-AF65-F5344CB8AC3E}">
        <p14:creationId xmlns:p14="http://schemas.microsoft.com/office/powerpoint/2010/main" val="906961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967E5A7E-CE8A-4C27-89CB-C4FD0F823152}" type="datetimeFigureOut">
              <a:rPr lang="en-US" smtClean="0"/>
              <a:t>9/11/2018</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C167FE84-D0C2-44B8-A12F-9039C30BB78F}" type="slidenum">
              <a:rPr lang="en-US" smtClean="0"/>
              <a:t>‹#›</a:t>
            </a:fld>
            <a:endParaRPr lang="en-US"/>
          </a:p>
        </p:txBody>
      </p:sp>
    </p:spTree>
    <p:extLst>
      <p:ext uri="{BB962C8B-B14F-4D97-AF65-F5344CB8AC3E}">
        <p14:creationId xmlns:p14="http://schemas.microsoft.com/office/powerpoint/2010/main" val="1258588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967E5A7E-CE8A-4C27-89CB-C4FD0F823152}" type="datetimeFigureOut">
              <a:rPr lang="en-US" smtClean="0"/>
              <a:t>9/11/2018</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C167FE84-D0C2-44B8-A12F-9039C30BB78F}" type="slidenum">
              <a:rPr lang="en-US" smtClean="0"/>
              <a:t>‹#›</a:t>
            </a:fld>
            <a:endParaRPr lang="en-US"/>
          </a:p>
        </p:txBody>
      </p:sp>
    </p:spTree>
    <p:extLst>
      <p:ext uri="{BB962C8B-B14F-4D97-AF65-F5344CB8AC3E}">
        <p14:creationId xmlns:p14="http://schemas.microsoft.com/office/powerpoint/2010/main" val="1305796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967E5A7E-CE8A-4C27-89CB-C4FD0F823152}" type="datetimeFigureOut">
              <a:rPr lang="en-US" smtClean="0"/>
              <a:t>9/11/2018</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C167FE84-D0C2-44B8-A12F-9039C30BB78F}" type="slidenum">
              <a:rPr lang="en-US" smtClean="0"/>
              <a:t>‹#›</a:t>
            </a:fld>
            <a:endParaRPr lang="en-US"/>
          </a:p>
        </p:txBody>
      </p:sp>
    </p:spTree>
    <p:extLst>
      <p:ext uri="{BB962C8B-B14F-4D97-AF65-F5344CB8AC3E}">
        <p14:creationId xmlns:p14="http://schemas.microsoft.com/office/powerpoint/2010/main" val="479693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67E5A7E-CE8A-4C27-89CB-C4FD0F823152}" type="datetimeFigureOut">
              <a:rPr lang="en-US" smtClean="0"/>
              <a:t>9/11/2018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67FE84-D0C2-44B8-A12F-9039C30BB78F}" type="slidenum">
              <a:rPr lang="en-US" smtClean="0"/>
              <a:t>‹#›</a:t>
            </a:fld>
            <a:endParaRPr lang="en-US"/>
          </a:p>
        </p:txBody>
      </p:sp>
    </p:spTree>
    <p:extLst>
      <p:ext uri="{BB962C8B-B14F-4D97-AF65-F5344CB8AC3E}">
        <p14:creationId xmlns:p14="http://schemas.microsoft.com/office/powerpoint/2010/main" val="1714242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967E5A7E-CE8A-4C27-89CB-C4FD0F823152}" type="datetimeFigureOut">
              <a:rPr lang="en-US" smtClean="0"/>
              <a:t>9/11/2018</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C167FE84-D0C2-44B8-A12F-9039C30BB78F}" type="slidenum">
              <a:rPr lang="en-US" smtClean="0"/>
              <a:t>‹#›</a:t>
            </a:fld>
            <a:endParaRPr lang="en-US"/>
          </a:p>
        </p:txBody>
      </p:sp>
    </p:spTree>
    <p:extLst>
      <p:ext uri="{BB962C8B-B14F-4D97-AF65-F5344CB8AC3E}">
        <p14:creationId xmlns:p14="http://schemas.microsoft.com/office/powerpoint/2010/main" val="2587431694"/>
      </p:ext>
    </p:extLst>
  </p:cSld>
  <p:clrMap bg1="dk1" tx1="lt1" bg2="dk2" tx2="lt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 id="2147483920" r:id="rId14"/>
    <p:sldLayoutId id="2147483921" r:id="rId15"/>
    <p:sldLayoutId id="2147483922" r:id="rId16"/>
    <p:sldLayoutId id="2147483923"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comments" Target="../comments/comment1.xml"/><Relationship Id="rId5" Type="http://schemas.openxmlformats.org/officeDocument/2006/relationships/image" Target="../media/image15.jp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hyperlink" Target="https://www.ready.gov/individuals-access-functional-needs" TargetMode="External"/><Relationship Id="rId2" Type="http://schemas.openxmlformats.org/officeDocument/2006/relationships/hyperlink" Target="https://www.cdc.gov/ncbddd/disabilityandhealth/emergencypreparedness.html" TargetMode="Externa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hyperlink" Target="https://www.redcross.org/get-help/how-to-prepare-for-emergencies/disaster-safety-for-people-with-disabilities.html"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disasterstrategies.org/index.php/news/partnership-releases-2017-2018-after-action-report" TargetMode="External"/><Relationship Id="rId7" Type="http://schemas.microsoft.com/office/2007/relationships/hdphoto" Target="../media/hdphoto1.wdp"/><Relationship Id="rId2" Type="http://schemas.openxmlformats.org/officeDocument/2006/relationships/hyperlink" Target="http://disasterstrategies.org/application/files/2315/3229/1809/Integrating_Disability_Into_Emergency_Management24426.compressed.pdf" TargetMode="Externa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https://www.disabilityrightstx.org/publication/housing-rights-information-for-people-with-disabilities-impacted-by-hurricane-harvey" TargetMode="External"/><Relationship Id="rId4" Type="http://schemas.openxmlformats.org/officeDocument/2006/relationships/hyperlink" Target="https://www.texans4spedreform.org/hurrican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s://www.facebook.com/" TargetMode="External"/><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hyperlink" Target="mailto:mopdmail@houstontx.gov" TargetMode="External"/><Relationship Id="rId5" Type="http://schemas.openxmlformats.org/officeDocument/2006/relationships/image" Target="../media/image23.jp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jp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FC4AB-3869-429B-BA7D-4C01A4D35686}"/>
              </a:ext>
            </a:extLst>
          </p:cNvPr>
          <p:cNvSpPr>
            <a:spLocks noGrp="1"/>
          </p:cNvSpPr>
          <p:nvPr>
            <p:ph type="ctrTitle"/>
          </p:nvPr>
        </p:nvSpPr>
        <p:spPr>
          <a:xfrm>
            <a:off x="887896" y="932408"/>
            <a:ext cx="9477559" cy="3672843"/>
          </a:xfrm>
        </p:spPr>
        <p:txBody>
          <a:bodyPr>
            <a:normAutofit fontScale="90000"/>
          </a:bodyPr>
          <a:lstStyle/>
          <a:p>
            <a:r>
              <a:rPr lang="en-US" dirty="0"/>
              <a:t>Hurricane Harvey – One year later.</a:t>
            </a:r>
            <a:br>
              <a:rPr lang="en-US" sz="5300" dirty="0"/>
            </a:br>
            <a:r>
              <a:rPr lang="en-US" sz="5300" dirty="0"/>
              <a:t> How is Houston Making Its Disaster Planning Disability Inclusive?</a:t>
            </a:r>
          </a:p>
        </p:txBody>
      </p:sp>
      <p:sp>
        <p:nvSpPr>
          <p:cNvPr id="3" name="Subtitle 2">
            <a:extLst>
              <a:ext uri="{FF2B5EF4-FFF2-40B4-BE49-F238E27FC236}">
                <a16:creationId xmlns:a16="http://schemas.microsoft.com/office/drawing/2014/main" id="{ACBFB8F9-76FA-4007-AA12-A3821D34D6EB}"/>
              </a:ext>
            </a:extLst>
          </p:cNvPr>
          <p:cNvSpPr>
            <a:spLocks noGrp="1"/>
          </p:cNvSpPr>
          <p:nvPr>
            <p:ph type="subTitle" idx="1"/>
          </p:nvPr>
        </p:nvSpPr>
        <p:spPr>
          <a:xfrm>
            <a:off x="1524000" y="4300302"/>
            <a:ext cx="10113818" cy="1655762"/>
          </a:xfrm>
        </p:spPr>
        <p:txBody>
          <a:bodyPr>
            <a:noAutofit/>
          </a:bodyPr>
          <a:lstStyle/>
          <a:p>
            <a:pPr algn="r"/>
            <a:r>
              <a:rPr lang="en-US" sz="2400" dirty="0">
                <a:solidFill>
                  <a:schemeClr val="tx1"/>
                </a:solidFill>
                <a:effectLst>
                  <a:outerShdw blurRad="38100" dist="38100" dir="2700000" algn="tl">
                    <a:srgbClr val="000000">
                      <a:alpha val="43137"/>
                    </a:srgbClr>
                  </a:outerShdw>
                </a:effectLst>
              </a:rPr>
              <a:t>Maria Town </a:t>
            </a:r>
          </a:p>
          <a:p>
            <a:pPr algn="r"/>
            <a:r>
              <a:rPr lang="en-US" sz="2400" dirty="0">
                <a:solidFill>
                  <a:schemeClr val="tx1"/>
                </a:solidFill>
                <a:effectLst>
                  <a:outerShdw blurRad="38100" dist="38100" dir="2700000" algn="tl">
                    <a:srgbClr val="000000">
                      <a:alpha val="43137"/>
                    </a:srgbClr>
                  </a:outerShdw>
                </a:effectLst>
              </a:rPr>
              <a:t>Director </a:t>
            </a:r>
          </a:p>
          <a:p>
            <a:pPr algn="r"/>
            <a:r>
              <a:rPr lang="en-US" sz="2400" dirty="0">
                <a:solidFill>
                  <a:schemeClr val="tx1"/>
                </a:solidFill>
                <a:effectLst>
                  <a:outerShdw blurRad="38100" dist="38100" dir="2700000" algn="tl">
                    <a:srgbClr val="000000">
                      <a:alpha val="43137"/>
                    </a:srgbClr>
                  </a:outerShdw>
                </a:effectLst>
              </a:rPr>
              <a:t>Mayor’s Office for People with Disabilities </a:t>
            </a:r>
          </a:p>
          <a:p>
            <a:pPr algn="r"/>
            <a:r>
              <a:rPr lang="en-US" sz="2400" dirty="0">
                <a:solidFill>
                  <a:schemeClr val="tx1"/>
                </a:solidFill>
                <a:effectLst>
                  <a:outerShdw blurRad="38100" dist="38100" dir="2700000" algn="tl">
                    <a:srgbClr val="000000">
                      <a:alpha val="43137"/>
                    </a:srgbClr>
                  </a:outerShdw>
                </a:effectLst>
              </a:rPr>
              <a:t>City of Houston </a:t>
            </a:r>
          </a:p>
        </p:txBody>
      </p:sp>
      <p:pic>
        <p:nvPicPr>
          <p:cNvPr id="5" name="Picture 4">
            <a:extLst>
              <a:ext uri="{FF2B5EF4-FFF2-40B4-BE49-F238E27FC236}">
                <a16:creationId xmlns:a16="http://schemas.microsoft.com/office/drawing/2014/main" id="{E5DDDE36-0B03-4132-8FC6-631BC8146FC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94" b="95833" l="2069" r="96207">
                        <a14:foregroundMark x1="11207" y1="20139" x2="36034" y2="5556"/>
                        <a14:foregroundMark x1="7586" y1="28819" x2="2241" y2="46701"/>
                        <a14:foregroundMark x1="2241" y1="46701" x2="3621" y2="62847"/>
                        <a14:foregroundMark x1="37241" y1="4167" x2="46034" y2="4340"/>
                        <a14:foregroundMark x1="46034" y1="4340" x2="55690" y2="3472"/>
                        <a14:foregroundMark x1="55690" y1="3472" x2="73966" y2="8854"/>
                        <a14:foregroundMark x1="73966" y1="8854" x2="81724" y2="14063"/>
                        <a14:foregroundMark x1="81724" y1="14063" x2="92069" y2="28819"/>
                        <a14:foregroundMark x1="92069" y1="28819" x2="96379" y2="44965"/>
                        <a14:foregroundMark x1="39483" y1="1736" x2="58103" y2="868"/>
                        <a14:foregroundMark x1="58103" y1="868" x2="60000" y2="1910"/>
                        <a14:foregroundMark x1="29138" y1="92535" x2="57759" y2="95833"/>
                        <a14:foregroundMark x1="57759" y1="95833" x2="75000" y2="91146"/>
                        <a14:foregroundMark x1="38448" y1="26563" x2="32241" y2="33854"/>
                        <a14:foregroundMark x1="32241" y1="33854" x2="34138" y2="43056"/>
                        <a14:foregroundMark x1="34138" y1="43056" x2="41379" y2="48785"/>
                        <a14:foregroundMark x1="41379" y1="48785" x2="51034" y2="49132"/>
                        <a14:foregroundMark x1="51034" y1="49132" x2="60000" y2="47222"/>
                        <a14:foregroundMark x1="60000" y1="47222" x2="67069" y2="41493"/>
                        <a14:foregroundMark x1="67069" y1="41493" x2="67586" y2="37674"/>
                        <a14:foregroundMark x1="24828" y1="36979" x2="25690" y2="47049"/>
                        <a14:foregroundMark x1="25690" y1="47049" x2="26552" y2="46354"/>
                        <a14:foregroundMark x1="65345" y1="27604" x2="56724" y2="30208"/>
                        <a14:foregroundMark x1="56724" y1="30208" x2="32241" y2="28646"/>
                        <a14:foregroundMark x1="32241" y1="28646" x2="38276" y2="35243"/>
                        <a14:foregroundMark x1="38276" y1="35243" x2="40172" y2="45313"/>
                        <a14:foregroundMark x1="40172" y1="45313" x2="37931" y2="53646"/>
                        <a14:foregroundMark x1="37931" y1="53646" x2="44828" y2="76042"/>
                        <a14:foregroundMark x1="44828" y1="76042" x2="54828" y2="74132"/>
                        <a14:foregroundMark x1="54828" y1="74132" x2="56897" y2="69097"/>
                        <a14:foregroundMark x1="66724" y1="62326" x2="61379" y2="70313"/>
                        <a14:foregroundMark x1="61379" y1="70313" x2="70517" y2="69444"/>
                        <a14:foregroundMark x1="70517" y1="69444" x2="76034" y2="60938"/>
                        <a14:foregroundMark x1="76034" y1="60938" x2="79483" y2="48785"/>
                        <a14:foregroundMark x1="31552" y1="70833" x2="40172" y2="76042"/>
                        <a14:foregroundMark x1="40172" y1="76042" x2="55000" y2="79167"/>
                        <a14:foregroundMark x1="55000" y1="79167" x2="65345" y2="78646"/>
                        <a14:foregroundMark x1="65345" y1="78646" x2="69828" y2="70139"/>
                        <a14:foregroundMark x1="69828" y1="70139" x2="68621" y2="60243"/>
                        <a14:foregroundMark x1="68621" y1="60243" x2="47241" y2="61111"/>
                        <a14:foregroundMark x1="47241" y1="61111" x2="41552" y2="59896"/>
                        <a14:foregroundMark x1="28621" y1="62153" x2="29310" y2="65972"/>
                        <a14:foregroundMark x1="31724" y1="68924" x2="25517" y2="55903"/>
                        <a14:foregroundMark x1="18793" y1="48785" x2="24655" y2="31250"/>
                        <a14:foregroundMark x1="24655" y1="31250" x2="31897" y2="26389"/>
                        <a14:foregroundMark x1="31897" y1="26389" x2="49483" y2="20833"/>
                        <a14:foregroundMark x1="49483" y1="20833" x2="62586" y2="22569"/>
                        <a14:foregroundMark x1="62586" y1="22569" x2="74483" y2="37847"/>
                        <a14:foregroundMark x1="74483" y1="37847" x2="76897" y2="56771"/>
                        <a14:foregroundMark x1="76897" y1="56771" x2="74483" y2="58507"/>
                        <a14:foregroundMark x1="47586" y1="33854" x2="51724" y2="54688"/>
                        <a14:foregroundMark x1="51724" y1="54688" x2="51724" y2="57813"/>
                        <a14:foregroundMark x1="45172" y1="55382" x2="55345" y2="57813"/>
                        <a14:foregroundMark x1="55345" y1="57813" x2="52241" y2="49653"/>
                      </a14:backgroundRemoval>
                    </a14:imgEffect>
                  </a14:imgLayer>
                </a14:imgProps>
              </a:ext>
              <a:ext uri="{28A0092B-C50C-407E-A947-70E740481C1C}">
                <a14:useLocalDpi xmlns:a14="http://schemas.microsoft.com/office/drawing/2010/main" val="0"/>
              </a:ext>
            </a:extLst>
          </a:blip>
          <a:stretch>
            <a:fillRect/>
          </a:stretch>
        </p:blipFill>
        <p:spPr>
          <a:xfrm>
            <a:off x="9786028" y="0"/>
            <a:ext cx="2041664" cy="2027583"/>
          </a:xfrm>
          <a:prstGeom prst="rect">
            <a:avLst/>
          </a:prstGeom>
        </p:spPr>
      </p:pic>
    </p:spTree>
    <p:extLst>
      <p:ext uri="{BB962C8B-B14F-4D97-AF65-F5344CB8AC3E}">
        <p14:creationId xmlns:p14="http://schemas.microsoft.com/office/powerpoint/2010/main" val="32946346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F0F51-F8C8-4B36-9B75-99DB48AE8D92}"/>
              </a:ext>
            </a:extLst>
          </p:cNvPr>
          <p:cNvSpPr>
            <a:spLocks noGrp="1"/>
          </p:cNvSpPr>
          <p:nvPr>
            <p:ph type="title"/>
          </p:nvPr>
        </p:nvSpPr>
        <p:spPr/>
        <p:txBody>
          <a:bodyPr/>
          <a:lstStyle/>
          <a:p>
            <a:r>
              <a:rPr lang="en-US" dirty="0">
                <a:solidFill>
                  <a:schemeClr val="tx1"/>
                </a:solidFill>
              </a:rPr>
              <a:t>Continued Advocacy </a:t>
            </a:r>
          </a:p>
        </p:txBody>
      </p:sp>
      <p:pic>
        <p:nvPicPr>
          <p:cNvPr id="8" name="Content Placeholder 7" descr="A group of people sitting a large table in a gym. &#10;">
            <a:extLst>
              <a:ext uri="{FF2B5EF4-FFF2-40B4-BE49-F238E27FC236}">
                <a16:creationId xmlns:a16="http://schemas.microsoft.com/office/drawing/2014/main" id="{34DAAC4C-E0D6-4CF1-AF45-4C001A1FA8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1746" y="1704098"/>
            <a:ext cx="5594349" cy="4195762"/>
          </a:xfrm>
        </p:spPr>
      </p:pic>
      <p:pic>
        <p:nvPicPr>
          <p:cNvPr id="5" name="Picture 4" descr="City of Houston Seal. ">
            <a:extLst>
              <a:ext uri="{FF2B5EF4-FFF2-40B4-BE49-F238E27FC236}">
                <a16:creationId xmlns:a16="http://schemas.microsoft.com/office/drawing/2014/main" id="{D8CF37C2-1068-4DFF-A62F-4C99E78922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94" b="95833" l="2069" r="96207">
                        <a14:foregroundMark x1="11207" y1="20139" x2="36034" y2="5556"/>
                        <a14:foregroundMark x1="7586" y1="28819" x2="2241" y2="46701"/>
                        <a14:foregroundMark x1="2241" y1="46701" x2="3621" y2="62847"/>
                        <a14:foregroundMark x1="37241" y1="4167" x2="46034" y2="4340"/>
                        <a14:foregroundMark x1="46034" y1="4340" x2="55690" y2="3472"/>
                        <a14:foregroundMark x1="55690" y1="3472" x2="73966" y2="8854"/>
                        <a14:foregroundMark x1="73966" y1="8854" x2="81724" y2="14063"/>
                        <a14:foregroundMark x1="81724" y1="14063" x2="92069" y2="28819"/>
                        <a14:foregroundMark x1="92069" y1="28819" x2="96379" y2="44965"/>
                        <a14:foregroundMark x1="39483" y1="1736" x2="58103" y2="868"/>
                        <a14:foregroundMark x1="58103" y1="868" x2="60000" y2="1910"/>
                        <a14:foregroundMark x1="29138" y1="92535" x2="57759" y2="95833"/>
                        <a14:foregroundMark x1="57759" y1="95833" x2="75000" y2="91146"/>
                        <a14:foregroundMark x1="38448" y1="26563" x2="32241" y2="33854"/>
                        <a14:foregroundMark x1="32241" y1="33854" x2="34138" y2="43056"/>
                        <a14:foregroundMark x1="34138" y1="43056" x2="41379" y2="48785"/>
                        <a14:foregroundMark x1="41379" y1="48785" x2="51034" y2="49132"/>
                        <a14:foregroundMark x1="51034" y1="49132" x2="60000" y2="47222"/>
                        <a14:foregroundMark x1="60000" y1="47222" x2="67069" y2="41493"/>
                        <a14:foregroundMark x1="67069" y1="41493" x2="67586" y2="37674"/>
                        <a14:foregroundMark x1="24828" y1="36979" x2="25690" y2="47049"/>
                        <a14:foregroundMark x1="25690" y1="47049" x2="26552" y2="46354"/>
                        <a14:foregroundMark x1="65345" y1="27604" x2="56724" y2="30208"/>
                        <a14:foregroundMark x1="56724" y1="30208" x2="32241" y2="28646"/>
                        <a14:foregroundMark x1="32241" y1="28646" x2="38276" y2="35243"/>
                        <a14:foregroundMark x1="38276" y1="35243" x2="40172" y2="45313"/>
                        <a14:foregroundMark x1="40172" y1="45313" x2="37931" y2="53646"/>
                        <a14:foregroundMark x1="37931" y1="53646" x2="44828" y2="76042"/>
                        <a14:foregroundMark x1="44828" y1="76042" x2="54828" y2="74132"/>
                        <a14:foregroundMark x1="54828" y1="74132" x2="56897" y2="69097"/>
                        <a14:foregroundMark x1="66724" y1="62326" x2="61379" y2="70313"/>
                        <a14:foregroundMark x1="61379" y1="70313" x2="70517" y2="69444"/>
                        <a14:foregroundMark x1="70517" y1="69444" x2="76034" y2="60938"/>
                        <a14:foregroundMark x1="76034" y1="60938" x2="79483" y2="48785"/>
                        <a14:foregroundMark x1="31552" y1="70833" x2="40172" y2="76042"/>
                        <a14:foregroundMark x1="40172" y1="76042" x2="55000" y2="79167"/>
                        <a14:foregroundMark x1="55000" y1="79167" x2="65345" y2="78646"/>
                        <a14:foregroundMark x1="65345" y1="78646" x2="69828" y2="70139"/>
                        <a14:foregroundMark x1="69828" y1="70139" x2="68621" y2="60243"/>
                        <a14:foregroundMark x1="68621" y1="60243" x2="47241" y2="61111"/>
                        <a14:foregroundMark x1="47241" y1="61111" x2="41552" y2="59896"/>
                        <a14:foregroundMark x1="28621" y1="62153" x2="29310" y2="65972"/>
                        <a14:foregroundMark x1="31724" y1="68924" x2="25517" y2="55903"/>
                        <a14:foregroundMark x1="18793" y1="48785" x2="24655" y2="31250"/>
                        <a14:foregroundMark x1="24655" y1="31250" x2="31897" y2="26389"/>
                        <a14:foregroundMark x1="31897" y1="26389" x2="49483" y2="20833"/>
                        <a14:foregroundMark x1="49483" y1="20833" x2="62586" y2="22569"/>
                        <a14:foregroundMark x1="62586" y1="22569" x2="74483" y2="37847"/>
                        <a14:foregroundMark x1="74483" y1="37847" x2="76897" y2="56771"/>
                        <a14:foregroundMark x1="76897" y1="56771" x2="74483" y2="58507"/>
                        <a14:foregroundMark x1="47586" y1="33854" x2="51724" y2="54688"/>
                        <a14:foregroundMark x1="51724" y1="54688" x2="51724" y2="57813"/>
                        <a14:foregroundMark x1="45172" y1="55382" x2="55345" y2="57813"/>
                        <a14:foregroundMark x1="55345" y1="57813" x2="52241" y2="49653"/>
                      </a14:backgroundRemoval>
                    </a14:imgEffect>
                  </a14:imgLayer>
                </a14:imgProps>
              </a:ext>
              <a:ext uri="{28A0092B-C50C-407E-A947-70E740481C1C}">
                <a14:useLocalDpi xmlns:a14="http://schemas.microsoft.com/office/drawing/2010/main" val="0"/>
              </a:ext>
            </a:extLst>
          </a:blip>
          <a:stretch>
            <a:fillRect/>
          </a:stretch>
        </p:blipFill>
        <p:spPr>
          <a:xfrm>
            <a:off x="10125199" y="0"/>
            <a:ext cx="1399424" cy="1389773"/>
          </a:xfrm>
          <a:prstGeom prst="rect">
            <a:avLst/>
          </a:prstGeom>
        </p:spPr>
      </p:pic>
      <p:sp>
        <p:nvSpPr>
          <p:cNvPr id="9" name="TextBox 8">
            <a:extLst>
              <a:ext uri="{FF2B5EF4-FFF2-40B4-BE49-F238E27FC236}">
                <a16:creationId xmlns:a16="http://schemas.microsoft.com/office/drawing/2014/main" id="{34201A90-3BBF-432B-BDCF-853AA3F2AFA6}"/>
              </a:ext>
            </a:extLst>
          </p:cNvPr>
          <p:cNvSpPr txBox="1"/>
          <p:nvPr/>
        </p:nvSpPr>
        <p:spPr>
          <a:xfrm>
            <a:off x="6240461" y="1389773"/>
            <a:ext cx="5951540" cy="4616648"/>
          </a:xfrm>
          <a:prstGeom prst="rect">
            <a:avLst/>
          </a:prstGeom>
          <a:noFill/>
        </p:spPr>
        <p:txBody>
          <a:bodyPr wrap="square" rtlCol="0">
            <a:spAutoFit/>
          </a:bodyPr>
          <a:lstStyle/>
          <a:p>
            <a:pPr marL="285750" indent="-285750">
              <a:spcAft>
                <a:spcPts val="600"/>
              </a:spcAft>
              <a:buClr>
                <a:srgbClr val="FFFF00"/>
              </a:buClr>
              <a:buFont typeface="Arial" panose="020B0604020202020204" pitchFamily="34" charset="0"/>
              <a:buChar char="•"/>
            </a:pPr>
            <a:endParaRPr lang="en-US" sz="2400" dirty="0"/>
          </a:p>
          <a:p>
            <a:pPr marL="285750" indent="-285750">
              <a:spcBef>
                <a:spcPts val="600"/>
              </a:spcBef>
              <a:spcAft>
                <a:spcPts val="600"/>
              </a:spcAft>
              <a:buClr>
                <a:srgbClr val="FFFF00"/>
              </a:buClr>
              <a:buFont typeface="Arial" panose="020B0604020202020204" pitchFamily="34" charset="0"/>
              <a:buChar char="•"/>
            </a:pPr>
            <a:r>
              <a:rPr lang="en-US" sz="2400" dirty="0"/>
              <a:t>Houston Commission on Disabilities Letter to the Recovery Leadership Team and other recovery partners.</a:t>
            </a:r>
          </a:p>
          <a:p>
            <a:pPr marL="285750" indent="-285750">
              <a:spcBef>
                <a:spcPts val="600"/>
              </a:spcBef>
              <a:spcAft>
                <a:spcPts val="600"/>
              </a:spcAft>
              <a:buClr>
                <a:srgbClr val="FFFF00"/>
              </a:buClr>
              <a:buFont typeface="Arial" panose="020B0604020202020204" pitchFamily="34" charset="0"/>
              <a:buChar char="•"/>
            </a:pPr>
            <a:r>
              <a:rPr lang="en-US" sz="2400" dirty="0"/>
              <a:t>Houston hosted a FEMA listening session on the experiences of individuals with disabilities.</a:t>
            </a:r>
          </a:p>
          <a:p>
            <a:pPr marL="285750" indent="-285750">
              <a:spcBef>
                <a:spcPts val="600"/>
              </a:spcBef>
              <a:spcAft>
                <a:spcPts val="600"/>
              </a:spcAft>
              <a:buClr>
                <a:srgbClr val="FFFF00"/>
              </a:buClr>
              <a:buFont typeface="Arial" panose="020B0604020202020204" pitchFamily="34" charset="0"/>
              <a:buChar char="•"/>
            </a:pPr>
            <a:r>
              <a:rPr lang="en-US" sz="2400" dirty="0"/>
              <a:t>Continued advocacy at the Federal and State level for funding, community driven solutions, and changes to FEMA. </a:t>
            </a:r>
          </a:p>
        </p:txBody>
      </p:sp>
    </p:spTree>
    <p:extLst>
      <p:ext uri="{BB962C8B-B14F-4D97-AF65-F5344CB8AC3E}">
        <p14:creationId xmlns:p14="http://schemas.microsoft.com/office/powerpoint/2010/main" val="3990951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E3869-364B-46F7-B560-06C18BA72EDC}"/>
              </a:ext>
            </a:extLst>
          </p:cNvPr>
          <p:cNvSpPr>
            <a:spLocks noGrp="1"/>
          </p:cNvSpPr>
          <p:nvPr>
            <p:ph type="title"/>
          </p:nvPr>
        </p:nvSpPr>
        <p:spPr/>
        <p:txBody>
          <a:bodyPr/>
          <a:lstStyle/>
          <a:p>
            <a:r>
              <a:rPr lang="en-US" dirty="0"/>
              <a:t>Support of Sister Cities </a:t>
            </a:r>
          </a:p>
        </p:txBody>
      </p:sp>
      <p:pic>
        <p:nvPicPr>
          <p:cNvPr id="8" name="Content Placeholder 7" descr="A pile of wheelchairs wrapped in plastic wrap. ">
            <a:extLst>
              <a:ext uri="{FF2B5EF4-FFF2-40B4-BE49-F238E27FC236}">
                <a16:creationId xmlns:a16="http://schemas.microsoft.com/office/drawing/2014/main" id="{1C01BEB3-661D-41F0-BB13-235CD5B9E17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3925" y="1389773"/>
            <a:ext cx="4289057" cy="2412595"/>
          </a:xfrm>
          <a:prstGeom prst="rect">
            <a:avLst/>
          </a:prstGeom>
          <a:ln>
            <a:noFill/>
          </a:ln>
          <a:effectLst>
            <a:outerShdw blurRad="292100" dist="139700" dir="2700000" algn="tl" rotWithShape="0">
              <a:srgbClr val="333333">
                <a:alpha val="65000"/>
              </a:srgbClr>
            </a:outerShdw>
          </a:effectLst>
        </p:spPr>
      </p:pic>
      <p:pic>
        <p:nvPicPr>
          <p:cNvPr id="5" name="Picture 4" descr="City of Houston Seal. ">
            <a:extLst>
              <a:ext uri="{FF2B5EF4-FFF2-40B4-BE49-F238E27FC236}">
                <a16:creationId xmlns:a16="http://schemas.microsoft.com/office/drawing/2014/main" id="{8DCB5EEE-054A-42E3-AFF2-D9F813FF163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94" b="95833" l="2069" r="96207">
                        <a14:foregroundMark x1="11207" y1="20139" x2="36034" y2="5556"/>
                        <a14:foregroundMark x1="7586" y1="28819" x2="2241" y2="46701"/>
                        <a14:foregroundMark x1="2241" y1="46701" x2="3621" y2="62847"/>
                        <a14:foregroundMark x1="37241" y1="4167" x2="46034" y2="4340"/>
                        <a14:foregroundMark x1="46034" y1="4340" x2="55690" y2="3472"/>
                        <a14:foregroundMark x1="55690" y1="3472" x2="73966" y2="8854"/>
                        <a14:foregroundMark x1="73966" y1="8854" x2="81724" y2="14063"/>
                        <a14:foregroundMark x1="81724" y1="14063" x2="92069" y2="28819"/>
                        <a14:foregroundMark x1="92069" y1="28819" x2="96379" y2="44965"/>
                        <a14:foregroundMark x1="39483" y1="1736" x2="58103" y2="868"/>
                        <a14:foregroundMark x1="58103" y1="868" x2="60000" y2="1910"/>
                        <a14:foregroundMark x1="29138" y1="92535" x2="57759" y2="95833"/>
                        <a14:foregroundMark x1="57759" y1="95833" x2="75000" y2="91146"/>
                        <a14:foregroundMark x1="38448" y1="26563" x2="32241" y2="33854"/>
                        <a14:foregroundMark x1="32241" y1="33854" x2="34138" y2="43056"/>
                        <a14:foregroundMark x1="34138" y1="43056" x2="41379" y2="48785"/>
                        <a14:foregroundMark x1="41379" y1="48785" x2="51034" y2="49132"/>
                        <a14:foregroundMark x1="51034" y1="49132" x2="60000" y2="47222"/>
                        <a14:foregroundMark x1="60000" y1="47222" x2="67069" y2="41493"/>
                        <a14:foregroundMark x1="67069" y1="41493" x2="67586" y2="37674"/>
                        <a14:foregroundMark x1="24828" y1="36979" x2="25690" y2="47049"/>
                        <a14:foregroundMark x1="25690" y1="47049" x2="26552" y2="46354"/>
                        <a14:foregroundMark x1="65345" y1="27604" x2="56724" y2="30208"/>
                        <a14:foregroundMark x1="56724" y1="30208" x2="32241" y2="28646"/>
                        <a14:foregroundMark x1="32241" y1="28646" x2="38276" y2="35243"/>
                        <a14:foregroundMark x1="38276" y1="35243" x2="40172" y2="45313"/>
                        <a14:foregroundMark x1="40172" y1="45313" x2="37931" y2="53646"/>
                        <a14:foregroundMark x1="37931" y1="53646" x2="44828" y2="76042"/>
                        <a14:foregroundMark x1="44828" y1="76042" x2="54828" y2="74132"/>
                        <a14:foregroundMark x1="54828" y1="74132" x2="56897" y2="69097"/>
                        <a14:foregroundMark x1="66724" y1="62326" x2="61379" y2="70313"/>
                        <a14:foregroundMark x1="61379" y1="70313" x2="70517" y2="69444"/>
                        <a14:foregroundMark x1="70517" y1="69444" x2="76034" y2="60938"/>
                        <a14:foregroundMark x1="76034" y1="60938" x2="79483" y2="48785"/>
                        <a14:foregroundMark x1="31552" y1="70833" x2="40172" y2="76042"/>
                        <a14:foregroundMark x1="40172" y1="76042" x2="55000" y2="79167"/>
                        <a14:foregroundMark x1="55000" y1="79167" x2="65345" y2="78646"/>
                        <a14:foregroundMark x1="65345" y1="78646" x2="69828" y2="70139"/>
                        <a14:foregroundMark x1="69828" y1="70139" x2="68621" y2="60243"/>
                        <a14:foregroundMark x1="68621" y1="60243" x2="47241" y2="61111"/>
                        <a14:foregroundMark x1="47241" y1="61111" x2="41552" y2="59896"/>
                        <a14:foregroundMark x1="28621" y1="62153" x2="29310" y2="65972"/>
                        <a14:foregroundMark x1="31724" y1="68924" x2="25517" y2="55903"/>
                        <a14:foregroundMark x1="18793" y1="48785" x2="24655" y2="31250"/>
                        <a14:foregroundMark x1="24655" y1="31250" x2="31897" y2="26389"/>
                        <a14:foregroundMark x1="31897" y1="26389" x2="49483" y2="20833"/>
                        <a14:foregroundMark x1="49483" y1="20833" x2="62586" y2="22569"/>
                        <a14:foregroundMark x1="62586" y1="22569" x2="74483" y2="37847"/>
                        <a14:foregroundMark x1="74483" y1="37847" x2="76897" y2="56771"/>
                        <a14:foregroundMark x1="76897" y1="56771" x2="74483" y2="58507"/>
                        <a14:foregroundMark x1="47586" y1="33854" x2="51724" y2="54688"/>
                        <a14:foregroundMark x1="51724" y1="54688" x2="51724" y2="57813"/>
                        <a14:foregroundMark x1="45172" y1="55382" x2="55345" y2="57813"/>
                        <a14:foregroundMark x1="55345" y1="57813" x2="52241" y2="49653"/>
                      </a14:backgroundRemoval>
                    </a14:imgEffect>
                  </a14:imgLayer>
                </a14:imgProps>
              </a:ext>
              <a:ext uri="{28A0092B-C50C-407E-A947-70E740481C1C}">
                <a14:useLocalDpi xmlns:a14="http://schemas.microsoft.com/office/drawing/2010/main" val="0"/>
              </a:ext>
            </a:extLst>
          </a:blip>
          <a:stretch>
            <a:fillRect/>
          </a:stretch>
        </p:blipFill>
        <p:spPr>
          <a:xfrm>
            <a:off x="10125197" y="-44283"/>
            <a:ext cx="1328864" cy="1319700"/>
          </a:xfrm>
          <a:prstGeom prst="rect">
            <a:avLst/>
          </a:prstGeom>
        </p:spPr>
      </p:pic>
      <p:pic>
        <p:nvPicPr>
          <p:cNvPr id="10" name="Picture 9" descr="A group of people standing in front of a crowd posing for the camera&#10;&#10;Description generated with very high confidence">
            <a:extLst>
              <a:ext uri="{FF2B5EF4-FFF2-40B4-BE49-F238E27FC236}">
                <a16:creationId xmlns:a16="http://schemas.microsoft.com/office/drawing/2014/main" id="{5CD0BFDB-A440-4984-B129-B031221622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7609" y="3166161"/>
            <a:ext cx="4695212" cy="3521409"/>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37BED28F-5DFA-4B03-83CF-4B82D1A143B3}"/>
              </a:ext>
            </a:extLst>
          </p:cNvPr>
          <p:cNvSpPr txBox="1"/>
          <p:nvPr/>
        </p:nvSpPr>
        <p:spPr>
          <a:xfrm>
            <a:off x="646111" y="3998543"/>
            <a:ext cx="4376871" cy="1938992"/>
          </a:xfrm>
          <a:prstGeom prst="rect">
            <a:avLst/>
          </a:prstGeom>
          <a:noFill/>
          <a:ln w="762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dirty="0">
                <a:solidFill>
                  <a:schemeClr val="tx1"/>
                </a:solidFill>
              </a:rPr>
              <a:t>Working with community groups, the MOPD shipped durable medical equipment and consumable medical supplies to Puerto Rico.</a:t>
            </a:r>
          </a:p>
        </p:txBody>
      </p:sp>
      <p:sp>
        <p:nvSpPr>
          <p:cNvPr id="4" name="TextBox 3">
            <a:extLst>
              <a:ext uri="{FF2B5EF4-FFF2-40B4-BE49-F238E27FC236}">
                <a16:creationId xmlns:a16="http://schemas.microsoft.com/office/drawing/2014/main" id="{94FB6BC9-8DBB-420F-912F-D7F806372714}"/>
              </a:ext>
            </a:extLst>
          </p:cNvPr>
          <p:cNvSpPr txBox="1"/>
          <p:nvPr/>
        </p:nvSpPr>
        <p:spPr>
          <a:xfrm>
            <a:off x="7047609" y="1435959"/>
            <a:ext cx="4831708" cy="1569660"/>
          </a:xfrm>
          <a:prstGeom prst="rect">
            <a:avLst/>
          </a:prstGeom>
          <a:noFill/>
          <a:ln w="76200"/>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dirty="0">
                <a:solidFill>
                  <a:schemeClr val="tx1"/>
                </a:solidFill>
              </a:rPr>
              <a:t>Working with the Puerto Rican protection and advocacy provider, equipment was distributed across the island.</a:t>
            </a:r>
          </a:p>
        </p:txBody>
      </p:sp>
    </p:spTree>
    <p:extLst>
      <p:ext uri="{BB962C8B-B14F-4D97-AF65-F5344CB8AC3E}">
        <p14:creationId xmlns:p14="http://schemas.microsoft.com/office/powerpoint/2010/main" val="24769151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AD0F2-9DCD-4107-9A30-62DDD53FD222}"/>
              </a:ext>
            </a:extLst>
          </p:cNvPr>
          <p:cNvSpPr>
            <a:spLocks noGrp="1"/>
          </p:cNvSpPr>
          <p:nvPr>
            <p:ph type="title"/>
          </p:nvPr>
        </p:nvSpPr>
        <p:spPr/>
        <p:txBody>
          <a:bodyPr/>
          <a:lstStyle/>
          <a:p>
            <a:r>
              <a:rPr lang="en-US" dirty="0"/>
              <a:t>Maintaining An Inventory </a:t>
            </a:r>
          </a:p>
        </p:txBody>
      </p:sp>
      <p:sp>
        <p:nvSpPr>
          <p:cNvPr id="3" name="Content Placeholder 2">
            <a:extLst>
              <a:ext uri="{FF2B5EF4-FFF2-40B4-BE49-F238E27FC236}">
                <a16:creationId xmlns:a16="http://schemas.microsoft.com/office/drawing/2014/main" id="{712E2A5F-5297-475B-A284-5B2E004D45BE}"/>
              </a:ext>
            </a:extLst>
          </p:cNvPr>
          <p:cNvSpPr>
            <a:spLocks noGrp="1"/>
          </p:cNvSpPr>
          <p:nvPr>
            <p:ph idx="1"/>
          </p:nvPr>
        </p:nvSpPr>
        <p:spPr>
          <a:xfrm>
            <a:off x="1103312" y="1611086"/>
            <a:ext cx="10000117" cy="4637313"/>
          </a:xfrm>
        </p:spPr>
        <p:txBody>
          <a:bodyPr>
            <a:normAutofit fontScale="85000" lnSpcReduction="20000"/>
          </a:bodyPr>
          <a:lstStyle/>
          <a:p>
            <a:pPr>
              <a:spcAft>
                <a:spcPts val="600"/>
              </a:spcAft>
              <a:buClr>
                <a:srgbClr val="FFFF00"/>
              </a:buClr>
              <a:buSzPct val="100000"/>
              <a:buFont typeface="Arial" panose="020B0604020202020204" pitchFamily="34" charset="0"/>
              <a:buChar char="•"/>
            </a:pPr>
            <a:r>
              <a:rPr lang="en-US" sz="3200" dirty="0"/>
              <a:t>Since Harvey, the MOPD has worked to develop and maintain an inventory of some durable medical equipment that can be distributed to individuals and organizations during emergencies. </a:t>
            </a:r>
          </a:p>
          <a:p>
            <a:pPr>
              <a:spcAft>
                <a:spcPts val="600"/>
              </a:spcAft>
              <a:buClr>
                <a:srgbClr val="FFFF00"/>
              </a:buClr>
              <a:buSzPct val="100000"/>
              <a:buFont typeface="Arial" panose="020B0604020202020204" pitchFamily="34" charset="0"/>
              <a:buChar char="•"/>
            </a:pPr>
            <a:endParaRPr lang="en-US" sz="1200" dirty="0"/>
          </a:p>
          <a:p>
            <a:pPr>
              <a:spcAft>
                <a:spcPts val="600"/>
              </a:spcAft>
              <a:buClr>
                <a:srgbClr val="FFFF00"/>
              </a:buClr>
              <a:buSzPct val="100000"/>
              <a:buFont typeface="Arial" panose="020B0604020202020204" pitchFamily="34" charset="0"/>
              <a:buChar char="•"/>
            </a:pPr>
            <a:r>
              <a:rPr lang="en-US" sz="3200" dirty="0"/>
              <a:t>Considerations for inventories:</a:t>
            </a:r>
          </a:p>
          <a:p>
            <a:pPr lvl="1">
              <a:spcAft>
                <a:spcPts val="600"/>
              </a:spcAft>
              <a:buClr>
                <a:srgbClr val="FFFF00"/>
              </a:buClr>
              <a:buSzPct val="100000"/>
              <a:buFont typeface="Arial" panose="020B0604020202020204" pitchFamily="34" charset="0"/>
              <a:buChar char="•"/>
            </a:pPr>
            <a:r>
              <a:rPr lang="en-US" sz="3100" dirty="0"/>
              <a:t>Location and Frequency of Disasters  </a:t>
            </a:r>
          </a:p>
          <a:p>
            <a:pPr lvl="1">
              <a:spcAft>
                <a:spcPts val="600"/>
              </a:spcAft>
              <a:buClr>
                <a:srgbClr val="FFFF00"/>
              </a:buClr>
              <a:buSzPct val="100000"/>
              <a:buFont typeface="Arial" panose="020B0604020202020204" pitchFamily="34" charset="0"/>
              <a:buChar char="•"/>
            </a:pPr>
            <a:r>
              <a:rPr lang="en-US" sz="3100" dirty="0"/>
              <a:t>Local population needs </a:t>
            </a:r>
          </a:p>
          <a:p>
            <a:pPr lvl="1">
              <a:spcAft>
                <a:spcPts val="600"/>
              </a:spcAft>
              <a:buClr>
                <a:srgbClr val="FFFF00"/>
              </a:buClr>
              <a:buSzPct val="100000"/>
              <a:buFont typeface="Arial" panose="020B0604020202020204" pitchFamily="34" charset="0"/>
              <a:buChar char="•"/>
            </a:pPr>
            <a:r>
              <a:rPr lang="en-US" sz="3100" dirty="0"/>
              <a:t>Expiration dates </a:t>
            </a:r>
          </a:p>
          <a:p>
            <a:pPr lvl="1">
              <a:spcAft>
                <a:spcPts val="600"/>
              </a:spcAft>
              <a:buClr>
                <a:srgbClr val="FFFF00"/>
              </a:buClr>
              <a:buSzPct val="100000"/>
              <a:buFont typeface="Arial" panose="020B0604020202020204" pitchFamily="34" charset="0"/>
              <a:buChar char="•"/>
            </a:pPr>
            <a:r>
              <a:rPr lang="en-US" sz="3100" dirty="0"/>
              <a:t>Climate control </a:t>
            </a:r>
          </a:p>
        </p:txBody>
      </p:sp>
      <p:pic>
        <p:nvPicPr>
          <p:cNvPr id="5" name="Picture 4" descr="City of Houston Seal. ">
            <a:extLst>
              <a:ext uri="{FF2B5EF4-FFF2-40B4-BE49-F238E27FC236}">
                <a16:creationId xmlns:a16="http://schemas.microsoft.com/office/drawing/2014/main" id="{0F57E87D-F1A0-47FD-B5B4-2C56D49E34E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94" b="95833" l="2069" r="96207">
                        <a14:foregroundMark x1="11207" y1="20139" x2="36034" y2="5556"/>
                        <a14:foregroundMark x1="7586" y1="28819" x2="2241" y2="46701"/>
                        <a14:foregroundMark x1="2241" y1="46701" x2="3621" y2="62847"/>
                        <a14:foregroundMark x1="37241" y1="4167" x2="46034" y2="4340"/>
                        <a14:foregroundMark x1="46034" y1="4340" x2="55690" y2="3472"/>
                        <a14:foregroundMark x1="55690" y1="3472" x2="73966" y2="8854"/>
                        <a14:foregroundMark x1="73966" y1="8854" x2="81724" y2="14063"/>
                        <a14:foregroundMark x1="81724" y1="14063" x2="92069" y2="28819"/>
                        <a14:foregroundMark x1="92069" y1="28819" x2="96379" y2="44965"/>
                        <a14:foregroundMark x1="39483" y1="1736" x2="58103" y2="868"/>
                        <a14:foregroundMark x1="58103" y1="868" x2="60000" y2="1910"/>
                        <a14:foregroundMark x1="29138" y1="92535" x2="57759" y2="95833"/>
                        <a14:foregroundMark x1="57759" y1="95833" x2="75000" y2="91146"/>
                        <a14:foregroundMark x1="38448" y1="26563" x2="32241" y2="33854"/>
                        <a14:foregroundMark x1="32241" y1="33854" x2="34138" y2="43056"/>
                        <a14:foregroundMark x1="34138" y1="43056" x2="41379" y2="48785"/>
                        <a14:foregroundMark x1="41379" y1="48785" x2="51034" y2="49132"/>
                        <a14:foregroundMark x1="51034" y1="49132" x2="60000" y2="47222"/>
                        <a14:foregroundMark x1="60000" y1="47222" x2="67069" y2="41493"/>
                        <a14:foregroundMark x1="67069" y1="41493" x2="67586" y2="37674"/>
                        <a14:foregroundMark x1="24828" y1="36979" x2="25690" y2="47049"/>
                        <a14:foregroundMark x1="25690" y1="47049" x2="26552" y2="46354"/>
                        <a14:foregroundMark x1="65345" y1="27604" x2="56724" y2="30208"/>
                        <a14:foregroundMark x1="56724" y1="30208" x2="32241" y2="28646"/>
                        <a14:foregroundMark x1="32241" y1="28646" x2="38276" y2="35243"/>
                        <a14:foregroundMark x1="38276" y1="35243" x2="40172" y2="45313"/>
                        <a14:foregroundMark x1="40172" y1="45313" x2="37931" y2="53646"/>
                        <a14:foregroundMark x1="37931" y1="53646" x2="44828" y2="76042"/>
                        <a14:foregroundMark x1="44828" y1="76042" x2="54828" y2="74132"/>
                        <a14:foregroundMark x1="54828" y1="74132" x2="56897" y2="69097"/>
                        <a14:foregroundMark x1="66724" y1="62326" x2="61379" y2="70313"/>
                        <a14:foregroundMark x1="61379" y1="70313" x2="70517" y2="69444"/>
                        <a14:foregroundMark x1="70517" y1="69444" x2="76034" y2="60938"/>
                        <a14:foregroundMark x1="76034" y1="60938" x2="79483" y2="48785"/>
                        <a14:foregroundMark x1="31552" y1="70833" x2="40172" y2="76042"/>
                        <a14:foregroundMark x1="40172" y1="76042" x2="55000" y2="79167"/>
                        <a14:foregroundMark x1="55000" y1="79167" x2="65345" y2="78646"/>
                        <a14:foregroundMark x1="65345" y1="78646" x2="69828" y2="70139"/>
                        <a14:foregroundMark x1="69828" y1="70139" x2="68621" y2="60243"/>
                        <a14:foregroundMark x1="68621" y1="60243" x2="47241" y2="61111"/>
                        <a14:foregroundMark x1="47241" y1="61111" x2="41552" y2="59896"/>
                        <a14:foregroundMark x1="28621" y1="62153" x2="29310" y2="65972"/>
                        <a14:foregroundMark x1="31724" y1="68924" x2="25517" y2="55903"/>
                        <a14:foregroundMark x1="18793" y1="48785" x2="24655" y2="31250"/>
                        <a14:foregroundMark x1="24655" y1="31250" x2="31897" y2="26389"/>
                        <a14:foregroundMark x1="31897" y1="26389" x2="49483" y2="20833"/>
                        <a14:foregroundMark x1="49483" y1="20833" x2="62586" y2="22569"/>
                        <a14:foregroundMark x1="62586" y1="22569" x2="74483" y2="37847"/>
                        <a14:foregroundMark x1="74483" y1="37847" x2="76897" y2="56771"/>
                        <a14:foregroundMark x1="76897" y1="56771" x2="74483" y2="58507"/>
                        <a14:foregroundMark x1="47586" y1="33854" x2="51724" y2="54688"/>
                        <a14:foregroundMark x1="51724" y1="54688" x2="51724" y2="57813"/>
                        <a14:foregroundMark x1="45172" y1="55382" x2="55345" y2="57813"/>
                        <a14:foregroundMark x1="55345" y1="57813" x2="52241" y2="49653"/>
                      </a14:backgroundRemoval>
                    </a14:imgEffect>
                  </a14:imgLayer>
                </a14:imgProps>
              </a:ext>
              <a:ext uri="{28A0092B-C50C-407E-A947-70E740481C1C}">
                <a14:useLocalDpi xmlns:a14="http://schemas.microsoft.com/office/drawing/2010/main" val="0"/>
              </a:ext>
            </a:extLst>
          </a:blip>
          <a:stretch>
            <a:fillRect/>
          </a:stretch>
        </p:blipFill>
        <p:spPr>
          <a:xfrm>
            <a:off x="10125199" y="0"/>
            <a:ext cx="1399424" cy="1389773"/>
          </a:xfrm>
          <a:prstGeom prst="rect">
            <a:avLst/>
          </a:prstGeom>
        </p:spPr>
      </p:pic>
    </p:spTree>
    <p:extLst>
      <p:ext uri="{BB962C8B-B14F-4D97-AF65-F5344CB8AC3E}">
        <p14:creationId xmlns:p14="http://schemas.microsoft.com/office/powerpoint/2010/main" val="1209790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44BD8-B449-4B00-A97B-C9EFE49F5AC6}"/>
              </a:ext>
            </a:extLst>
          </p:cNvPr>
          <p:cNvSpPr>
            <a:spLocks noGrp="1"/>
          </p:cNvSpPr>
          <p:nvPr>
            <p:ph type="title"/>
          </p:nvPr>
        </p:nvSpPr>
        <p:spPr/>
        <p:txBody>
          <a:bodyPr/>
          <a:lstStyle/>
          <a:p>
            <a:r>
              <a:rPr lang="en-US" dirty="0"/>
              <a:t>Building Relationships </a:t>
            </a:r>
          </a:p>
        </p:txBody>
      </p:sp>
      <p:sp>
        <p:nvSpPr>
          <p:cNvPr id="3" name="Content Placeholder 2">
            <a:extLst>
              <a:ext uri="{FF2B5EF4-FFF2-40B4-BE49-F238E27FC236}">
                <a16:creationId xmlns:a16="http://schemas.microsoft.com/office/drawing/2014/main" id="{B9D1C9B4-B273-415B-AC29-43E0E07C7C70}"/>
              </a:ext>
            </a:extLst>
          </p:cNvPr>
          <p:cNvSpPr>
            <a:spLocks noGrp="1"/>
          </p:cNvSpPr>
          <p:nvPr>
            <p:ph idx="1"/>
          </p:nvPr>
        </p:nvSpPr>
        <p:spPr>
          <a:xfrm>
            <a:off x="1104293" y="1552172"/>
            <a:ext cx="8946541" cy="5066342"/>
          </a:xfrm>
        </p:spPr>
        <p:txBody>
          <a:bodyPr>
            <a:normAutofit lnSpcReduction="10000"/>
          </a:bodyPr>
          <a:lstStyle/>
          <a:p>
            <a:pPr>
              <a:spcAft>
                <a:spcPts val="600"/>
              </a:spcAft>
              <a:buClr>
                <a:srgbClr val="FFFF00"/>
              </a:buClr>
              <a:buSzPct val="100000"/>
              <a:buFont typeface="Arial" panose="020B0604020202020204" pitchFamily="34" charset="0"/>
              <a:buChar char="•"/>
            </a:pPr>
            <a:r>
              <a:rPr lang="en-US" sz="3200" dirty="0"/>
              <a:t>The Mayor’s Office for People with Disabilities is the only MOPD in the state of Texas. </a:t>
            </a:r>
          </a:p>
          <a:p>
            <a:pPr>
              <a:spcAft>
                <a:spcPts val="600"/>
              </a:spcAft>
              <a:buClr>
                <a:srgbClr val="FFFF00"/>
              </a:buClr>
              <a:buSzPct val="100000"/>
              <a:buFont typeface="Arial" panose="020B0604020202020204" pitchFamily="34" charset="0"/>
              <a:buChar char="•"/>
            </a:pPr>
            <a:r>
              <a:rPr lang="en-US" sz="3200" dirty="0"/>
              <a:t>Since Harvey, the MOPD has worked to establish relationships with:</a:t>
            </a:r>
          </a:p>
          <a:p>
            <a:pPr lvl="1">
              <a:spcAft>
                <a:spcPts val="600"/>
              </a:spcAft>
              <a:buClr>
                <a:srgbClr val="FFFF00"/>
              </a:buClr>
              <a:buSzPct val="100000"/>
              <a:buFont typeface="Arial" panose="020B0604020202020204" pitchFamily="34" charset="0"/>
              <a:buChar char="•"/>
            </a:pPr>
            <a:r>
              <a:rPr lang="en-US" sz="2400" dirty="0"/>
              <a:t> </a:t>
            </a:r>
            <a:r>
              <a:rPr lang="en-US" sz="2600" dirty="0"/>
              <a:t>Emergency management and response entities across the affected region. </a:t>
            </a:r>
          </a:p>
          <a:p>
            <a:pPr lvl="1">
              <a:spcAft>
                <a:spcPts val="600"/>
              </a:spcAft>
              <a:buClr>
                <a:srgbClr val="FFFF00"/>
              </a:buClr>
              <a:buSzPct val="100000"/>
              <a:buFont typeface="Arial" panose="020B0604020202020204" pitchFamily="34" charset="0"/>
              <a:buChar char="•"/>
            </a:pPr>
            <a:r>
              <a:rPr lang="en-US" sz="2600" dirty="0"/>
              <a:t>Local and national non-profit and philanthropic partners </a:t>
            </a:r>
          </a:p>
          <a:p>
            <a:pPr lvl="1">
              <a:spcAft>
                <a:spcPts val="600"/>
              </a:spcAft>
              <a:buClr>
                <a:srgbClr val="FFFF00"/>
              </a:buClr>
              <a:buSzPct val="100000"/>
              <a:buFont typeface="Arial" panose="020B0604020202020204" pitchFamily="34" charset="0"/>
              <a:buChar char="•"/>
            </a:pPr>
            <a:r>
              <a:rPr lang="en-US" sz="2600" dirty="0"/>
              <a:t>Internal City of Houston Partners </a:t>
            </a:r>
          </a:p>
          <a:p>
            <a:endParaRPr lang="en-US" dirty="0"/>
          </a:p>
        </p:txBody>
      </p:sp>
      <p:pic>
        <p:nvPicPr>
          <p:cNvPr id="5" name="Picture 4" descr="City of Houston Seal. ">
            <a:extLst>
              <a:ext uri="{FF2B5EF4-FFF2-40B4-BE49-F238E27FC236}">
                <a16:creationId xmlns:a16="http://schemas.microsoft.com/office/drawing/2014/main" id="{6F4A4590-065E-4552-AFAF-29739825CED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94" b="95833" l="2069" r="96207">
                        <a14:foregroundMark x1="11207" y1="20139" x2="36034" y2="5556"/>
                        <a14:foregroundMark x1="7586" y1="28819" x2="2241" y2="46701"/>
                        <a14:foregroundMark x1="2241" y1="46701" x2="3621" y2="62847"/>
                        <a14:foregroundMark x1="37241" y1="4167" x2="46034" y2="4340"/>
                        <a14:foregroundMark x1="46034" y1="4340" x2="55690" y2="3472"/>
                        <a14:foregroundMark x1="55690" y1="3472" x2="73966" y2="8854"/>
                        <a14:foregroundMark x1="73966" y1="8854" x2="81724" y2="14063"/>
                        <a14:foregroundMark x1="81724" y1="14063" x2="92069" y2="28819"/>
                        <a14:foregroundMark x1="92069" y1="28819" x2="96379" y2="44965"/>
                        <a14:foregroundMark x1="39483" y1="1736" x2="58103" y2="868"/>
                        <a14:foregroundMark x1="58103" y1="868" x2="60000" y2="1910"/>
                        <a14:foregroundMark x1="29138" y1="92535" x2="57759" y2="95833"/>
                        <a14:foregroundMark x1="57759" y1="95833" x2="75000" y2="91146"/>
                        <a14:foregroundMark x1="38448" y1="26563" x2="32241" y2="33854"/>
                        <a14:foregroundMark x1="32241" y1="33854" x2="34138" y2="43056"/>
                        <a14:foregroundMark x1="34138" y1="43056" x2="41379" y2="48785"/>
                        <a14:foregroundMark x1="41379" y1="48785" x2="51034" y2="49132"/>
                        <a14:foregroundMark x1="51034" y1="49132" x2="60000" y2="47222"/>
                        <a14:foregroundMark x1="60000" y1="47222" x2="67069" y2="41493"/>
                        <a14:foregroundMark x1="67069" y1="41493" x2="67586" y2="37674"/>
                        <a14:foregroundMark x1="24828" y1="36979" x2="25690" y2="47049"/>
                        <a14:foregroundMark x1="25690" y1="47049" x2="26552" y2="46354"/>
                        <a14:foregroundMark x1="65345" y1="27604" x2="56724" y2="30208"/>
                        <a14:foregroundMark x1="56724" y1="30208" x2="32241" y2="28646"/>
                        <a14:foregroundMark x1="32241" y1="28646" x2="38276" y2="35243"/>
                        <a14:foregroundMark x1="38276" y1="35243" x2="40172" y2="45313"/>
                        <a14:foregroundMark x1="40172" y1="45313" x2="37931" y2="53646"/>
                        <a14:foregroundMark x1="37931" y1="53646" x2="44828" y2="76042"/>
                        <a14:foregroundMark x1="44828" y1="76042" x2="54828" y2="74132"/>
                        <a14:foregroundMark x1="54828" y1="74132" x2="56897" y2="69097"/>
                        <a14:foregroundMark x1="66724" y1="62326" x2="61379" y2="70313"/>
                        <a14:foregroundMark x1="61379" y1="70313" x2="70517" y2="69444"/>
                        <a14:foregroundMark x1="70517" y1="69444" x2="76034" y2="60938"/>
                        <a14:foregroundMark x1="76034" y1="60938" x2="79483" y2="48785"/>
                        <a14:foregroundMark x1="31552" y1="70833" x2="40172" y2="76042"/>
                        <a14:foregroundMark x1="40172" y1="76042" x2="55000" y2="79167"/>
                        <a14:foregroundMark x1="55000" y1="79167" x2="65345" y2="78646"/>
                        <a14:foregroundMark x1="65345" y1="78646" x2="69828" y2="70139"/>
                        <a14:foregroundMark x1="69828" y1="70139" x2="68621" y2="60243"/>
                        <a14:foregroundMark x1="68621" y1="60243" x2="47241" y2="61111"/>
                        <a14:foregroundMark x1="47241" y1="61111" x2="41552" y2="59896"/>
                        <a14:foregroundMark x1="28621" y1="62153" x2="29310" y2="65972"/>
                        <a14:foregroundMark x1="31724" y1="68924" x2="25517" y2="55903"/>
                        <a14:foregroundMark x1="18793" y1="48785" x2="24655" y2="31250"/>
                        <a14:foregroundMark x1="24655" y1="31250" x2="31897" y2="26389"/>
                        <a14:foregroundMark x1="31897" y1="26389" x2="49483" y2="20833"/>
                        <a14:foregroundMark x1="49483" y1="20833" x2="62586" y2="22569"/>
                        <a14:foregroundMark x1="62586" y1="22569" x2="74483" y2="37847"/>
                        <a14:foregroundMark x1="74483" y1="37847" x2="76897" y2="56771"/>
                        <a14:foregroundMark x1="76897" y1="56771" x2="74483" y2="58507"/>
                        <a14:foregroundMark x1="47586" y1="33854" x2="51724" y2="54688"/>
                        <a14:foregroundMark x1="51724" y1="54688" x2="51724" y2="57813"/>
                        <a14:foregroundMark x1="45172" y1="55382" x2="55345" y2="57813"/>
                        <a14:foregroundMark x1="55345" y1="57813" x2="52241" y2="49653"/>
                      </a14:backgroundRemoval>
                    </a14:imgEffect>
                  </a14:imgLayer>
                </a14:imgProps>
              </a:ext>
              <a:ext uri="{28A0092B-C50C-407E-A947-70E740481C1C}">
                <a14:useLocalDpi xmlns:a14="http://schemas.microsoft.com/office/drawing/2010/main" val="0"/>
              </a:ext>
            </a:extLst>
          </a:blip>
          <a:stretch>
            <a:fillRect/>
          </a:stretch>
        </p:blipFill>
        <p:spPr>
          <a:xfrm>
            <a:off x="10125199" y="0"/>
            <a:ext cx="1399424" cy="1389773"/>
          </a:xfrm>
          <a:prstGeom prst="rect">
            <a:avLst/>
          </a:prstGeom>
        </p:spPr>
      </p:pic>
    </p:spTree>
    <p:extLst>
      <p:ext uri="{BB962C8B-B14F-4D97-AF65-F5344CB8AC3E}">
        <p14:creationId xmlns:p14="http://schemas.microsoft.com/office/powerpoint/2010/main" val="18023767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152B8-28E4-49E5-8C9A-098C989FAE7E}"/>
              </a:ext>
            </a:extLst>
          </p:cNvPr>
          <p:cNvSpPr>
            <a:spLocks noGrp="1"/>
          </p:cNvSpPr>
          <p:nvPr>
            <p:ph type="title"/>
          </p:nvPr>
        </p:nvSpPr>
        <p:spPr/>
        <p:txBody>
          <a:bodyPr/>
          <a:lstStyle/>
          <a:p>
            <a:r>
              <a:rPr lang="en-US" dirty="0"/>
              <a:t>Expanding Capacity </a:t>
            </a:r>
          </a:p>
        </p:txBody>
      </p:sp>
      <p:sp>
        <p:nvSpPr>
          <p:cNvPr id="3" name="Content Placeholder 2">
            <a:extLst>
              <a:ext uri="{FF2B5EF4-FFF2-40B4-BE49-F238E27FC236}">
                <a16:creationId xmlns:a16="http://schemas.microsoft.com/office/drawing/2014/main" id="{3B3FCBA7-65A4-4EEC-AC0B-E71244A79F03}"/>
              </a:ext>
            </a:extLst>
          </p:cNvPr>
          <p:cNvSpPr>
            <a:spLocks noGrp="1"/>
          </p:cNvSpPr>
          <p:nvPr>
            <p:ph idx="1"/>
          </p:nvPr>
        </p:nvSpPr>
        <p:spPr>
          <a:xfrm>
            <a:off x="544031" y="1396780"/>
            <a:ext cx="11058001" cy="4195481"/>
          </a:xfrm>
        </p:spPr>
        <p:txBody>
          <a:bodyPr>
            <a:normAutofit/>
          </a:bodyPr>
          <a:lstStyle/>
          <a:p>
            <a:pPr>
              <a:buClr>
                <a:srgbClr val="FFFF00"/>
              </a:buClr>
              <a:buSzPct val="100000"/>
              <a:buFont typeface="Arial" panose="020B0604020202020204" pitchFamily="34" charset="0"/>
              <a:buChar char="•"/>
            </a:pPr>
            <a:r>
              <a:rPr lang="en-US" sz="2400" dirty="0"/>
              <a:t>Emergency responder and emergency management training on disability competency &amp; disability rights </a:t>
            </a:r>
          </a:p>
          <a:p>
            <a:pPr>
              <a:buClr>
                <a:srgbClr val="FFFF00"/>
              </a:buClr>
              <a:buSzPct val="100000"/>
              <a:buFont typeface="Arial" panose="020B0604020202020204" pitchFamily="34" charset="0"/>
              <a:buChar char="•"/>
            </a:pPr>
            <a:r>
              <a:rPr lang="en-US" sz="2400" dirty="0"/>
              <a:t>Shelter management improvements around accessibility protocols. </a:t>
            </a:r>
          </a:p>
          <a:p>
            <a:pPr>
              <a:buClr>
                <a:srgbClr val="FFFF00"/>
              </a:buClr>
              <a:buSzPct val="100000"/>
              <a:buFont typeface="Arial" panose="020B0604020202020204" pitchFamily="34" charset="0"/>
              <a:buChar char="•"/>
            </a:pPr>
            <a:r>
              <a:rPr lang="en-US" sz="2400" dirty="0"/>
              <a:t>American Sign Language emergency alerts and ASL fluent 911 responder. </a:t>
            </a:r>
          </a:p>
        </p:txBody>
      </p:sp>
      <p:pic>
        <p:nvPicPr>
          <p:cNvPr id="5" name="Picture 4" descr="City of Houston Seal. ">
            <a:extLst>
              <a:ext uri="{FF2B5EF4-FFF2-40B4-BE49-F238E27FC236}">
                <a16:creationId xmlns:a16="http://schemas.microsoft.com/office/drawing/2014/main" id="{2151368E-ECE1-48C2-9096-3C87523CE32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94" b="95833" l="2069" r="96207">
                        <a14:foregroundMark x1="11207" y1="20139" x2="36034" y2="5556"/>
                        <a14:foregroundMark x1="7586" y1="28819" x2="2241" y2="46701"/>
                        <a14:foregroundMark x1="2241" y1="46701" x2="3621" y2="62847"/>
                        <a14:foregroundMark x1="37241" y1="4167" x2="46034" y2="4340"/>
                        <a14:foregroundMark x1="46034" y1="4340" x2="55690" y2="3472"/>
                        <a14:foregroundMark x1="55690" y1="3472" x2="73966" y2="8854"/>
                        <a14:foregroundMark x1="73966" y1="8854" x2="81724" y2="14063"/>
                        <a14:foregroundMark x1="81724" y1="14063" x2="92069" y2="28819"/>
                        <a14:foregroundMark x1="92069" y1="28819" x2="96379" y2="44965"/>
                        <a14:foregroundMark x1="39483" y1="1736" x2="58103" y2="868"/>
                        <a14:foregroundMark x1="58103" y1="868" x2="60000" y2="1910"/>
                        <a14:foregroundMark x1="29138" y1="92535" x2="57759" y2="95833"/>
                        <a14:foregroundMark x1="57759" y1="95833" x2="75000" y2="91146"/>
                        <a14:foregroundMark x1="38448" y1="26563" x2="32241" y2="33854"/>
                        <a14:foregroundMark x1="32241" y1="33854" x2="34138" y2="43056"/>
                        <a14:foregroundMark x1="34138" y1="43056" x2="41379" y2="48785"/>
                        <a14:foregroundMark x1="41379" y1="48785" x2="51034" y2="49132"/>
                        <a14:foregroundMark x1="51034" y1="49132" x2="60000" y2="47222"/>
                        <a14:foregroundMark x1="60000" y1="47222" x2="67069" y2="41493"/>
                        <a14:foregroundMark x1="67069" y1="41493" x2="67586" y2="37674"/>
                        <a14:foregroundMark x1="24828" y1="36979" x2="25690" y2="47049"/>
                        <a14:foregroundMark x1="25690" y1="47049" x2="26552" y2="46354"/>
                        <a14:foregroundMark x1="65345" y1="27604" x2="56724" y2="30208"/>
                        <a14:foregroundMark x1="56724" y1="30208" x2="32241" y2="28646"/>
                        <a14:foregroundMark x1="32241" y1="28646" x2="38276" y2="35243"/>
                        <a14:foregroundMark x1="38276" y1="35243" x2="40172" y2="45313"/>
                        <a14:foregroundMark x1="40172" y1="45313" x2="37931" y2="53646"/>
                        <a14:foregroundMark x1="37931" y1="53646" x2="44828" y2="76042"/>
                        <a14:foregroundMark x1="44828" y1="76042" x2="54828" y2="74132"/>
                        <a14:foregroundMark x1="54828" y1="74132" x2="56897" y2="69097"/>
                        <a14:foregroundMark x1="66724" y1="62326" x2="61379" y2="70313"/>
                        <a14:foregroundMark x1="61379" y1="70313" x2="70517" y2="69444"/>
                        <a14:foregroundMark x1="70517" y1="69444" x2="76034" y2="60938"/>
                        <a14:foregroundMark x1="76034" y1="60938" x2="79483" y2="48785"/>
                        <a14:foregroundMark x1="31552" y1="70833" x2="40172" y2="76042"/>
                        <a14:foregroundMark x1="40172" y1="76042" x2="55000" y2="79167"/>
                        <a14:foregroundMark x1="55000" y1="79167" x2="65345" y2="78646"/>
                        <a14:foregroundMark x1="65345" y1="78646" x2="69828" y2="70139"/>
                        <a14:foregroundMark x1="69828" y1="70139" x2="68621" y2="60243"/>
                        <a14:foregroundMark x1="68621" y1="60243" x2="47241" y2="61111"/>
                        <a14:foregroundMark x1="47241" y1="61111" x2="41552" y2="59896"/>
                        <a14:foregroundMark x1="28621" y1="62153" x2="29310" y2="65972"/>
                        <a14:foregroundMark x1="31724" y1="68924" x2="25517" y2="55903"/>
                        <a14:foregroundMark x1="18793" y1="48785" x2="24655" y2="31250"/>
                        <a14:foregroundMark x1="24655" y1="31250" x2="31897" y2="26389"/>
                        <a14:foregroundMark x1="31897" y1="26389" x2="49483" y2="20833"/>
                        <a14:foregroundMark x1="49483" y1="20833" x2="62586" y2="22569"/>
                        <a14:foregroundMark x1="62586" y1="22569" x2="74483" y2="37847"/>
                        <a14:foregroundMark x1="74483" y1="37847" x2="76897" y2="56771"/>
                        <a14:foregroundMark x1="76897" y1="56771" x2="74483" y2="58507"/>
                        <a14:foregroundMark x1="47586" y1="33854" x2="51724" y2="54688"/>
                        <a14:foregroundMark x1="51724" y1="54688" x2="51724" y2="57813"/>
                        <a14:foregroundMark x1="45172" y1="55382" x2="55345" y2="57813"/>
                        <a14:foregroundMark x1="55345" y1="57813" x2="52241" y2="49653"/>
                      </a14:backgroundRemoval>
                    </a14:imgEffect>
                  </a14:imgLayer>
                </a14:imgProps>
              </a:ext>
              <a:ext uri="{28A0092B-C50C-407E-A947-70E740481C1C}">
                <a14:useLocalDpi xmlns:a14="http://schemas.microsoft.com/office/drawing/2010/main" val="0"/>
              </a:ext>
            </a:extLst>
          </a:blip>
          <a:stretch>
            <a:fillRect/>
          </a:stretch>
        </p:blipFill>
        <p:spPr>
          <a:xfrm>
            <a:off x="10125199" y="0"/>
            <a:ext cx="1399424" cy="1389773"/>
          </a:xfrm>
          <a:prstGeom prst="rect">
            <a:avLst/>
          </a:prstGeom>
        </p:spPr>
      </p:pic>
      <p:pic>
        <p:nvPicPr>
          <p:cNvPr id="8" name="Picture 7" descr="Boxes of hearing aids at the hurricane shelter. " title="Hearing Aids ">
            <a:extLst>
              <a:ext uri="{FF2B5EF4-FFF2-40B4-BE49-F238E27FC236}">
                <a16:creationId xmlns:a16="http://schemas.microsoft.com/office/drawing/2014/main" id="{7CE330EE-798A-410C-AF30-CB3FB19FA7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8589" y="3842868"/>
            <a:ext cx="3814099" cy="2860574"/>
          </a:xfrm>
          <a:prstGeom prst="rect">
            <a:avLst/>
          </a:prstGeom>
        </p:spPr>
      </p:pic>
      <p:pic>
        <p:nvPicPr>
          <p:cNvPr id="10" name="Picture 9" descr="A wall with signs on it that says Deaf Services. There is also a picture of a hand making the I love you sign and a phone. " title="Deaf Services in the George R. Brown ">
            <a:extLst>
              <a:ext uri="{FF2B5EF4-FFF2-40B4-BE49-F238E27FC236}">
                <a16:creationId xmlns:a16="http://schemas.microsoft.com/office/drawing/2014/main" id="{93E74704-F5CB-4903-9137-1B94954FEF02}"/>
              </a:ext>
            </a:extLst>
          </p:cNvPr>
          <p:cNvPicPr>
            <a:picLocks noChangeAspect="1"/>
          </p:cNvPicPr>
          <p:nvPr/>
        </p:nvPicPr>
        <p:blipFill rotWithShape="1">
          <a:blip r:embed="rId5">
            <a:extLst>
              <a:ext uri="{28A0092B-C50C-407E-A947-70E740481C1C}">
                <a14:useLocalDpi xmlns:a14="http://schemas.microsoft.com/office/drawing/2010/main" val="0"/>
              </a:ext>
            </a:extLst>
          </a:blip>
          <a:srcRect l="6077" r="1441"/>
          <a:stretch/>
        </p:blipFill>
        <p:spPr>
          <a:xfrm rot="5400000">
            <a:off x="224400" y="3975053"/>
            <a:ext cx="3013185" cy="2443594"/>
          </a:xfrm>
          <a:prstGeom prst="rect">
            <a:avLst/>
          </a:prstGeom>
        </p:spPr>
      </p:pic>
      <p:pic>
        <p:nvPicPr>
          <p:cNvPr id="6" name="Picture 5" descr="A group of volunteers sit at a table with a sign that reads Mobility Center and has the universal access symbol on it. " title="GRB Mobility Center ">
            <a:extLst>
              <a:ext uri="{FF2B5EF4-FFF2-40B4-BE49-F238E27FC236}">
                <a16:creationId xmlns:a16="http://schemas.microsoft.com/office/drawing/2014/main" id="{03C0A593-6C54-4D33-A5D4-C4995510FB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5975" y="3783392"/>
            <a:ext cx="3972701" cy="2979526"/>
          </a:xfrm>
          <a:prstGeom prst="rect">
            <a:avLst/>
          </a:prstGeom>
        </p:spPr>
      </p:pic>
    </p:spTree>
    <p:extLst>
      <p:ext uri="{BB962C8B-B14F-4D97-AF65-F5344CB8AC3E}">
        <p14:creationId xmlns:p14="http://schemas.microsoft.com/office/powerpoint/2010/main" val="1846393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52F85-312E-4AD8-B9B3-3D6E975C99FD}"/>
              </a:ext>
            </a:extLst>
          </p:cNvPr>
          <p:cNvSpPr>
            <a:spLocks noGrp="1"/>
          </p:cNvSpPr>
          <p:nvPr>
            <p:ph type="title"/>
          </p:nvPr>
        </p:nvSpPr>
        <p:spPr/>
        <p:txBody>
          <a:bodyPr/>
          <a:lstStyle/>
          <a:p>
            <a:r>
              <a:rPr lang="en-US" dirty="0"/>
              <a:t>Expanding Capacity </a:t>
            </a:r>
          </a:p>
        </p:txBody>
      </p:sp>
      <p:sp>
        <p:nvSpPr>
          <p:cNvPr id="3" name="Content Placeholder 2">
            <a:extLst>
              <a:ext uri="{FF2B5EF4-FFF2-40B4-BE49-F238E27FC236}">
                <a16:creationId xmlns:a16="http://schemas.microsoft.com/office/drawing/2014/main" id="{52ED2764-6150-4BE0-8BEF-01F9D4E99BAD}"/>
              </a:ext>
            </a:extLst>
          </p:cNvPr>
          <p:cNvSpPr>
            <a:spLocks noGrp="1"/>
          </p:cNvSpPr>
          <p:nvPr>
            <p:ph idx="1"/>
          </p:nvPr>
        </p:nvSpPr>
        <p:spPr>
          <a:xfrm>
            <a:off x="493712" y="1524000"/>
            <a:ext cx="6984774" cy="5410200"/>
          </a:xfrm>
        </p:spPr>
        <p:txBody>
          <a:bodyPr>
            <a:normAutofit fontScale="55000" lnSpcReduction="20000"/>
          </a:bodyPr>
          <a:lstStyle/>
          <a:p>
            <a:pPr>
              <a:spcAft>
                <a:spcPts val="600"/>
              </a:spcAft>
              <a:buClr>
                <a:srgbClr val="FFFF00"/>
              </a:buClr>
              <a:buSzPct val="100000"/>
              <a:buFont typeface="Arial" panose="020B0604020202020204" pitchFamily="34" charset="0"/>
              <a:buChar char="•"/>
            </a:pPr>
            <a:r>
              <a:rPr lang="en-US" sz="5800" dirty="0"/>
              <a:t>CERT Training </a:t>
            </a:r>
          </a:p>
          <a:p>
            <a:pPr lvl="1">
              <a:spcAft>
                <a:spcPts val="600"/>
              </a:spcAft>
              <a:buClr>
                <a:srgbClr val="FFFF00"/>
              </a:buClr>
              <a:buSzPct val="100000"/>
              <a:buFont typeface="Arial" panose="020B0604020202020204" pitchFamily="34" charset="0"/>
              <a:buChar char="•"/>
            </a:pPr>
            <a:r>
              <a:rPr lang="en-US" sz="4400" dirty="0"/>
              <a:t>The City’s Department of Homeland Security has expanded their CERT training and is building out CERT training for the blind community and a cross-disability community CERT training. </a:t>
            </a:r>
          </a:p>
          <a:p>
            <a:pPr lvl="1">
              <a:spcAft>
                <a:spcPts val="600"/>
              </a:spcAft>
              <a:buClr>
                <a:srgbClr val="FFFF00"/>
              </a:buClr>
              <a:buSzPct val="100000"/>
              <a:buFont typeface="Arial" panose="020B0604020202020204" pitchFamily="34" charset="0"/>
              <a:buChar char="•"/>
            </a:pPr>
            <a:r>
              <a:rPr lang="en-US" sz="4400" dirty="0"/>
              <a:t>This builds on the existing deaf CERT trained community in Houston. </a:t>
            </a:r>
          </a:p>
          <a:p>
            <a:pPr>
              <a:spcAft>
                <a:spcPts val="600"/>
              </a:spcAft>
              <a:buClr>
                <a:srgbClr val="FFFF00"/>
              </a:buClr>
              <a:buSzPct val="100000"/>
              <a:buFont typeface="Arial" panose="020B0604020202020204" pitchFamily="34" charset="0"/>
              <a:buChar char="•"/>
            </a:pPr>
            <a:r>
              <a:rPr lang="en-US" sz="5800" dirty="0"/>
              <a:t>Shelter Exercises </a:t>
            </a:r>
          </a:p>
          <a:p>
            <a:pPr lvl="1">
              <a:spcAft>
                <a:spcPts val="600"/>
              </a:spcAft>
              <a:buClr>
                <a:srgbClr val="FFFF00"/>
              </a:buClr>
              <a:buSzPct val="100000"/>
              <a:buFont typeface="Arial" panose="020B0604020202020204" pitchFamily="34" charset="0"/>
              <a:buChar char="•"/>
            </a:pPr>
            <a:r>
              <a:rPr lang="en-US" sz="4400" dirty="0"/>
              <a:t>Direct and intentional engagement of the disability community to “break” the shelter exercise and develop ideas for solutions. </a:t>
            </a:r>
          </a:p>
          <a:p>
            <a:endParaRPr lang="en-US" dirty="0"/>
          </a:p>
        </p:txBody>
      </p:sp>
      <p:pic>
        <p:nvPicPr>
          <p:cNvPr id="4" name="Picture 3" descr="City of Houston Seal. ">
            <a:extLst>
              <a:ext uri="{FF2B5EF4-FFF2-40B4-BE49-F238E27FC236}">
                <a16:creationId xmlns:a16="http://schemas.microsoft.com/office/drawing/2014/main" id="{DE7F21A6-EADB-46F1-9463-0C6A36F5D47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94" b="95833" l="2069" r="96207">
                        <a14:foregroundMark x1="11207" y1="20139" x2="36034" y2="5556"/>
                        <a14:foregroundMark x1="7586" y1="28819" x2="2241" y2="46701"/>
                        <a14:foregroundMark x1="2241" y1="46701" x2="3621" y2="62847"/>
                        <a14:foregroundMark x1="37241" y1="4167" x2="46034" y2="4340"/>
                        <a14:foregroundMark x1="46034" y1="4340" x2="55690" y2="3472"/>
                        <a14:foregroundMark x1="55690" y1="3472" x2="73966" y2="8854"/>
                        <a14:foregroundMark x1="73966" y1="8854" x2="81724" y2="14063"/>
                        <a14:foregroundMark x1="81724" y1="14063" x2="92069" y2="28819"/>
                        <a14:foregroundMark x1="92069" y1="28819" x2="96379" y2="44965"/>
                        <a14:foregroundMark x1="39483" y1="1736" x2="58103" y2="868"/>
                        <a14:foregroundMark x1="58103" y1="868" x2="60000" y2="1910"/>
                        <a14:foregroundMark x1="29138" y1="92535" x2="57759" y2="95833"/>
                        <a14:foregroundMark x1="57759" y1="95833" x2="75000" y2="91146"/>
                        <a14:foregroundMark x1="38448" y1="26563" x2="32241" y2="33854"/>
                        <a14:foregroundMark x1="32241" y1="33854" x2="34138" y2="43056"/>
                        <a14:foregroundMark x1="34138" y1="43056" x2="41379" y2="48785"/>
                        <a14:foregroundMark x1="41379" y1="48785" x2="51034" y2="49132"/>
                        <a14:foregroundMark x1="51034" y1="49132" x2="60000" y2="47222"/>
                        <a14:foregroundMark x1="60000" y1="47222" x2="67069" y2="41493"/>
                        <a14:foregroundMark x1="67069" y1="41493" x2="67586" y2="37674"/>
                        <a14:foregroundMark x1="24828" y1="36979" x2="25690" y2="47049"/>
                        <a14:foregroundMark x1="25690" y1="47049" x2="26552" y2="46354"/>
                        <a14:foregroundMark x1="65345" y1="27604" x2="56724" y2="30208"/>
                        <a14:foregroundMark x1="56724" y1="30208" x2="32241" y2="28646"/>
                        <a14:foregroundMark x1="32241" y1="28646" x2="38276" y2="35243"/>
                        <a14:foregroundMark x1="38276" y1="35243" x2="40172" y2="45313"/>
                        <a14:foregroundMark x1="40172" y1="45313" x2="37931" y2="53646"/>
                        <a14:foregroundMark x1="37931" y1="53646" x2="44828" y2="76042"/>
                        <a14:foregroundMark x1="44828" y1="76042" x2="54828" y2="74132"/>
                        <a14:foregroundMark x1="54828" y1="74132" x2="56897" y2="69097"/>
                        <a14:foregroundMark x1="66724" y1="62326" x2="61379" y2="70313"/>
                        <a14:foregroundMark x1="61379" y1="70313" x2="70517" y2="69444"/>
                        <a14:foregroundMark x1="70517" y1="69444" x2="76034" y2="60938"/>
                        <a14:foregroundMark x1="76034" y1="60938" x2="79483" y2="48785"/>
                        <a14:foregroundMark x1="31552" y1="70833" x2="40172" y2="76042"/>
                        <a14:foregroundMark x1="40172" y1="76042" x2="55000" y2="79167"/>
                        <a14:foregroundMark x1="55000" y1="79167" x2="65345" y2="78646"/>
                        <a14:foregroundMark x1="65345" y1="78646" x2="69828" y2="70139"/>
                        <a14:foregroundMark x1="69828" y1="70139" x2="68621" y2="60243"/>
                        <a14:foregroundMark x1="68621" y1="60243" x2="47241" y2="61111"/>
                        <a14:foregroundMark x1="47241" y1="61111" x2="41552" y2="59896"/>
                        <a14:foregroundMark x1="28621" y1="62153" x2="29310" y2="65972"/>
                        <a14:foregroundMark x1="31724" y1="68924" x2="25517" y2="55903"/>
                        <a14:foregroundMark x1="18793" y1="48785" x2="24655" y2="31250"/>
                        <a14:foregroundMark x1="24655" y1="31250" x2="31897" y2="26389"/>
                        <a14:foregroundMark x1="31897" y1="26389" x2="49483" y2="20833"/>
                        <a14:foregroundMark x1="49483" y1="20833" x2="62586" y2="22569"/>
                        <a14:foregroundMark x1="62586" y1="22569" x2="74483" y2="37847"/>
                        <a14:foregroundMark x1="74483" y1="37847" x2="76897" y2="56771"/>
                        <a14:foregroundMark x1="76897" y1="56771" x2="74483" y2="58507"/>
                        <a14:foregroundMark x1="47586" y1="33854" x2="51724" y2="54688"/>
                        <a14:foregroundMark x1="51724" y1="54688" x2="51724" y2="57813"/>
                        <a14:foregroundMark x1="45172" y1="55382" x2="55345" y2="57813"/>
                        <a14:foregroundMark x1="55345" y1="57813" x2="52241" y2="49653"/>
                      </a14:backgroundRemoval>
                    </a14:imgEffect>
                  </a14:imgLayer>
                </a14:imgProps>
              </a:ext>
              <a:ext uri="{28A0092B-C50C-407E-A947-70E740481C1C}">
                <a14:useLocalDpi xmlns:a14="http://schemas.microsoft.com/office/drawing/2010/main" val="0"/>
              </a:ext>
            </a:extLst>
          </a:blip>
          <a:stretch>
            <a:fillRect/>
          </a:stretch>
        </p:blipFill>
        <p:spPr>
          <a:xfrm>
            <a:off x="10125199" y="0"/>
            <a:ext cx="1399424" cy="1389773"/>
          </a:xfrm>
          <a:prstGeom prst="rect">
            <a:avLst/>
          </a:prstGeom>
        </p:spPr>
      </p:pic>
      <p:pic>
        <p:nvPicPr>
          <p:cNvPr id="1026" name="Picture 2" descr="A group of men wear green jackets and helmets that say CERT.  ">
            <a:extLst>
              <a:ext uri="{FF2B5EF4-FFF2-40B4-BE49-F238E27FC236}">
                <a16:creationId xmlns:a16="http://schemas.microsoft.com/office/drawing/2014/main" id="{B4397CEA-76D0-4F1E-928C-569E509644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1545" y="2419307"/>
            <a:ext cx="4257522" cy="23948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8380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3861F-F374-40DD-8FCC-0289B97C669E}"/>
              </a:ext>
            </a:extLst>
          </p:cNvPr>
          <p:cNvSpPr>
            <a:spLocks noGrp="1"/>
          </p:cNvSpPr>
          <p:nvPr>
            <p:ph type="title"/>
          </p:nvPr>
        </p:nvSpPr>
        <p:spPr/>
        <p:txBody>
          <a:bodyPr/>
          <a:lstStyle/>
          <a:p>
            <a:r>
              <a:rPr lang="en-US" dirty="0"/>
              <a:t>Memorializing Policy and Process </a:t>
            </a:r>
          </a:p>
        </p:txBody>
      </p:sp>
      <p:sp>
        <p:nvSpPr>
          <p:cNvPr id="3" name="Content Placeholder 2">
            <a:extLst>
              <a:ext uri="{FF2B5EF4-FFF2-40B4-BE49-F238E27FC236}">
                <a16:creationId xmlns:a16="http://schemas.microsoft.com/office/drawing/2014/main" id="{540FE3C8-C2D9-4475-8EEA-DB572BB1801A}"/>
              </a:ext>
            </a:extLst>
          </p:cNvPr>
          <p:cNvSpPr>
            <a:spLocks noGrp="1"/>
          </p:cNvSpPr>
          <p:nvPr>
            <p:ph idx="1"/>
          </p:nvPr>
        </p:nvSpPr>
        <p:spPr>
          <a:xfrm>
            <a:off x="646111" y="1761181"/>
            <a:ext cx="11101752" cy="4195481"/>
          </a:xfrm>
        </p:spPr>
        <p:txBody>
          <a:bodyPr>
            <a:normAutofit/>
          </a:bodyPr>
          <a:lstStyle/>
          <a:p>
            <a:pPr>
              <a:buClr>
                <a:srgbClr val="FFFF00"/>
              </a:buClr>
              <a:buSzPct val="100000"/>
              <a:buFont typeface="Arial" panose="020B0604020202020204" pitchFamily="34" charset="0"/>
              <a:buChar char="•"/>
            </a:pPr>
            <a:r>
              <a:rPr lang="en-US" sz="2400" dirty="0"/>
              <a:t>During Harvey, questions came up around inclusive education services and voting rights of individuals. </a:t>
            </a:r>
          </a:p>
          <a:p>
            <a:pPr>
              <a:buClr>
                <a:srgbClr val="FFFF00"/>
              </a:buClr>
              <a:buSzPct val="100000"/>
              <a:buFont typeface="Arial" panose="020B0604020202020204" pitchFamily="34" charset="0"/>
              <a:buChar char="•"/>
            </a:pPr>
            <a:r>
              <a:rPr lang="en-US" sz="2400" dirty="0"/>
              <a:t>There were additional questions concerning organizations’ ability to replace iPads and protocol around durable medical equipment loans. </a:t>
            </a:r>
          </a:p>
        </p:txBody>
      </p:sp>
      <p:pic>
        <p:nvPicPr>
          <p:cNvPr id="4" name="Picture 3" descr="City of Houston Seal. ">
            <a:extLst>
              <a:ext uri="{FF2B5EF4-FFF2-40B4-BE49-F238E27FC236}">
                <a16:creationId xmlns:a16="http://schemas.microsoft.com/office/drawing/2014/main" id="{D53B7C46-01DB-44E3-92D0-E7710C82A54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94" b="95833" l="2069" r="96207">
                        <a14:foregroundMark x1="11207" y1="20139" x2="36034" y2="5556"/>
                        <a14:foregroundMark x1="7586" y1="28819" x2="2241" y2="46701"/>
                        <a14:foregroundMark x1="2241" y1="46701" x2="3621" y2="62847"/>
                        <a14:foregroundMark x1="37241" y1="4167" x2="46034" y2="4340"/>
                        <a14:foregroundMark x1="46034" y1="4340" x2="55690" y2="3472"/>
                        <a14:foregroundMark x1="55690" y1="3472" x2="73966" y2="8854"/>
                        <a14:foregroundMark x1="73966" y1="8854" x2="81724" y2="14063"/>
                        <a14:foregroundMark x1="81724" y1="14063" x2="92069" y2="28819"/>
                        <a14:foregroundMark x1="92069" y1="28819" x2="96379" y2="44965"/>
                        <a14:foregroundMark x1="39483" y1="1736" x2="58103" y2="868"/>
                        <a14:foregroundMark x1="58103" y1="868" x2="60000" y2="1910"/>
                        <a14:foregroundMark x1="29138" y1="92535" x2="57759" y2="95833"/>
                        <a14:foregroundMark x1="57759" y1="95833" x2="75000" y2="91146"/>
                        <a14:foregroundMark x1="38448" y1="26563" x2="32241" y2="33854"/>
                        <a14:foregroundMark x1="32241" y1="33854" x2="34138" y2="43056"/>
                        <a14:foregroundMark x1="34138" y1="43056" x2="41379" y2="48785"/>
                        <a14:foregroundMark x1="41379" y1="48785" x2="51034" y2="49132"/>
                        <a14:foregroundMark x1="51034" y1="49132" x2="60000" y2="47222"/>
                        <a14:foregroundMark x1="60000" y1="47222" x2="67069" y2="41493"/>
                        <a14:foregroundMark x1="67069" y1="41493" x2="67586" y2="37674"/>
                        <a14:foregroundMark x1="24828" y1="36979" x2="25690" y2="47049"/>
                        <a14:foregroundMark x1="25690" y1="47049" x2="26552" y2="46354"/>
                        <a14:foregroundMark x1="65345" y1="27604" x2="56724" y2="30208"/>
                        <a14:foregroundMark x1="56724" y1="30208" x2="32241" y2="28646"/>
                        <a14:foregroundMark x1="32241" y1="28646" x2="38276" y2="35243"/>
                        <a14:foregroundMark x1="38276" y1="35243" x2="40172" y2="45313"/>
                        <a14:foregroundMark x1="40172" y1="45313" x2="37931" y2="53646"/>
                        <a14:foregroundMark x1="37931" y1="53646" x2="44828" y2="76042"/>
                        <a14:foregroundMark x1="44828" y1="76042" x2="54828" y2="74132"/>
                        <a14:foregroundMark x1="54828" y1="74132" x2="56897" y2="69097"/>
                        <a14:foregroundMark x1="66724" y1="62326" x2="61379" y2="70313"/>
                        <a14:foregroundMark x1="61379" y1="70313" x2="70517" y2="69444"/>
                        <a14:foregroundMark x1="70517" y1="69444" x2="76034" y2="60938"/>
                        <a14:foregroundMark x1="76034" y1="60938" x2="79483" y2="48785"/>
                        <a14:foregroundMark x1="31552" y1="70833" x2="40172" y2="76042"/>
                        <a14:foregroundMark x1="40172" y1="76042" x2="55000" y2="79167"/>
                        <a14:foregroundMark x1="55000" y1="79167" x2="65345" y2="78646"/>
                        <a14:foregroundMark x1="65345" y1="78646" x2="69828" y2="70139"/>
                        <a14:foregroundMark x1="69828" y1="70139" x2="68621" y2="60243"/>
                        <a14:foregroundMark x1="68621" y1="60243" x2="47241" y2="61111"/>
                        <a14:foregroundMark x1="47241" y1="61111" x2="41552" y2="59896"/>
                        <a14:foregroundMark x1="28621" y1="62153" x2="29310" y2="65972"/>
                        <a14:foregroundMark x1="31724" y1="68924" x2="25517" y2="55903"/>
                        <a14:foregroundMark x1="18793" y1="48785" x2="24655" y2="31250"/>
                        <a14:foregroundMark x1="24655" y1="31250" x2="31897" y2="26389"/>
                        <a14:foregroundMark x1="31897" y1="26389" x2="49483" y2="20833"/>
                        <a14:foregroundMark x1="49483" y1="20833" x2="62586" y2="22569"/>
                        <a14:foregroundMark x1="62586" y1="22569" x2="74483" y2="37847"/>
                        <a14:foregroundMark x1="74483" y1="37847" x2="76897" y2="56771"/>
                        <a14:foregroundMark x1="76897" y1="56771" x2="74483" y2="58507"/>
                        <a14:foregroundMark x1="47586" y1="33854" x2="51724" y2="54688"/>
                        <a14:foregroundMark x1="51724" y1="54688" x2="51724" y2="57813"/>
                        <a14:foregroundMark x1="45172" y1="55382" x2="55345" y2="57813"/>
                        <a14:foregroundMark x1="55345" y1="57813" x2="52241" y2="49653"/>
                      </a14:backgroundRemoval>
                    </a14:imgEffect>
                  </a14:imgLayer>
                </a14:imgProps>
              </a:ext>
              <a:ext uri="{28A0092B-C50C-407E-A947-70E740481C1C}">
                <a14:useLocalDpi xmlns:a14="http://schemas.microsoft.com/office/drawing/2010/main" val="0"/>
              </a:ext>
            </a:extLst>
          </a:blip>
          <a:stretch>
            <a:fillRect/>
          </a:stretch>
        </p:blipFill>
        <p:spPr>
          <a:xfrm>
            <a:off x="10125199" y="0"/>
            <a:ext cx="1399424" cy="1389773"/>
          </a:xfrm>
          <a:prstGeom prst="rect">
            <a:avLst/>
          </a:prstGeom>
        </p:spPr>
      </p:pic>
      <p:grpSp>
        <p:nvGrpSpPr>
          <p:cNvPr id="7" name="Group 6">
            <a:extLst>
              <a:ext uri="{FF2B5EF4-FFF2-40B4-BE49-F238E27FC236}">
                <a16:creationId xmlns:a16="http://schemas.microsoft.com/office/drawing/2014/main" id="{041739F8-8916-495C-8E23-86ACE45259C9}"/>
              </a:ext>
            </a:extLst>
          </p:cNvPr>
          <p:cNvGrpSpPr/>
          <p:nvPr/>
        </p:nvGrpSpPr>
        <p:grpSpPr>
          <a:xfrm>
            <a:off x="332589" y="3562829"/>
            <a:ext cx="11161665" cy="3134033"/>
            <a:chOff x="437097" y="3562829"/>
            <a:chExt cx="11161665" cy="3134033"/>
          </a:xfrm>
        </p:grpSpPr>
        <p:pic>
          <p:nvPicPr>
            <p:cNvPr id="5" name="Picture 4" descr="A form from Disability Rights Texas " title="Voting Rights and Harvey Displacement ">
              <a:extLst>
                <a:ext uri="{FF2B5EF4-FFF2-40B4-BE49-F238E27FC236}">
                  <a16:creationId xmlns:a16="http://schemas.microsoft.com/office/drawing/2014/main" id="{C66851D5-CB1E-4F02-B8DD-6DF7B1F9FA0A}"/>
                </a:ext>
              </a:extLst>
            </p:cNvPr>
            <p:cNvPicPr>
              <a:picLocks noChangeAspect="1"/>
            </p:cNvPicPr>
            <p:nvPr/>
          </p:nvPicPr>
          <p:blipFill rotWithShape="1">
            <a:blip r:embed="rId4"/>
            <a:srcRect l="53172" t="13031" r="3952" b="4710"/>
            <a:stretch/>
          </p:blipFill>
          <p:spPr>
            <a:xfrm>
              <a:off x="437097" y="3562829"/>
              <a:ext cx="5227534" cy="3134033"/>
            </a:xfrm>
            <a:prstGeom prst="rect">
              <a:avLst/>
            </a:prstGeom>
          </p:spPr>
        </p:pic>
        <p:pic>
          <p:nvPicPr>
            <p:cNvPr id="6" name="Picture 5" descr="A page from the " title="Pass It On Center Wiki ">
              <a:extLst>
                <a:ext uri="{FF2B5EF4-FFF2-40B4-BE49-F238E27FC236}">
                  <a16:creationId xmlns:a16="http://schemas.microsoft.com/office/drawing/2014/main" id="{0A182EB4-7D96-4323-B9F9-7EF458FD7DA8}"/>
                </a:ext>
              </a:extLst>
            </p:cNvPr>
            <p:cNvPicPr>
              <a:picLocks noChangeAspect="1"/>
            </p:cNvPicPr>
            <p:nvPr/>
          </p:nvPicPr>
          <p:blipFill rotWithShape="1">
            <a:blip r:embed="rId5"/>
            <a:srcRect l="50000" t="8642" b="3771"/>
            <a:stretch/>
          </p:blipFill>
          <p:spPr>
            <a:xfrm>
              <a:off x="5873645" y="3562829"/>
              <a:ext cx="5725117" cy="3134033"/>
            </a:xfrm>
            <a:prstGeom prst="rect">
              <a:avLst/>
            </a:prstGeom>
          </p:spPr>
        </p:pic>
      </p:grpSp>
    </p:spTree>
    <p:extLst>
      <p:ext uri="{BB962C8B-B14F-4D97-AF65-F5344CB8AC3E}">
        <p14:creationId xmlns:p14="http://schemas.microsoft.com/office/powerpoint/2010/main" val="3430988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2D4BE-636B-4868-8159-39D11CD814B4}"/>
              </a:ext>
            </a:extLst>
          </p:cNvPr>
          <p:cNvSpPr>
            <a:spLocks noGrp="1"/>
          </p:cNvSpPr>
          <p:nvPr>
            <p:ph type="title"/>
          </p:nvPr>
        </p:nvSpPr>
        <p:spPr/>
        <p:txBody>
          <a:bodyPr/>
          <a:lstStyle/>
          <a:p>
            <a:r>
              <a:rPr lang="en-US" dirty="0"/>
              <a:t>Resources </a:t>
            </a:r>
          </a:p>
        </p:txBody>
      </p:sp>
      <p:sp>
        <p:nvSpPr>
          <p:cNvPr id="3" name="Content Placeholder 2">
            <a:extLst>
              <a:ext uri="{FF2B5EF4-FFF2-40B4-BE49-F238E27FC236}">
                <a16:creationId xmlns:a16="http://schemas.microsoft.com/office/drawing/2014/main" id="{872962AD-CEB4-4180-9A24-A53AEF86658E}"/>
              </a:ext>
            </a:extLst>
          </p:cNvPr>
          <p:cNvSpPr>
            <a:spLocks noGrp="1"/>
          </p:cNvSpPr>
          <p:nvPr>
            <p:ph idx="1"/>
          </p:nvPr>
        </p:nvSpPr>
        <p:spPr>
          <a:xfrm>
            <a:off x="722812" y="1323703"/>
            <a:ext cx="10801812" cy="4924697"/>
          </a:xfrm>
        </p:spPr>
        <p:txBody>
          <a:bodyPr>
            <a:noAutofit/>
          </a:bodyPr>
          <a:lstStyle/>
          <a:p>
            <a:pPr>
              <a:spcAft>
                <a:spcPts val="600"/>
              </a:spcAft>
              <a:buClr>
                <a:srgbClr val="FFFF00"/>
              </a:buClr>
              <a:buSzPct val="100000"/>
              <a:buFont typeface="Arial" panose="020B0604020202020204" pitchFamily="34" charset="0"/>
              <a:buChar char="•"/>
            </a:pPr>
            <a:r>
              <a:rPr lang="en-US" sz="2400" dirty="0"/>
              <a:t>Centers for Disease Control – Emergency Preparedness: Including People with Disabilities - </a:t>
            </a:r>
            <a:r>
              <a:rPr lang="en-US" sz="2400" dirty="0">
                <a:hlinkClick r:id="rId2"/>
              </a:rPr>
              <a:t>https://www.cdc.gov/ncbddd/disabilityandhealth/emergencypreparedness.html</a:t>
            </a:r>
            <a:r>
              <a:rPr lang="en-US" sz="2400" dirty="0"/>
              <a:t> </a:t>
            </a:r>
          </a:p>
          <a:p>
            <a:pPr>
              <a:spcAft>
                <a:spcPts val="600"/>
              </a:spcAft>
              <a:buClr>
                <a:srgbClr val="FFFF00"/>
              </a:buClr>
              <a:buSzPct val="100000"/>
              <a:buFont typeface="Arial" panose="020B0604020202020204" pitchFamily="34" charset="0"/>
              <a:buChar char="•"/>
            </a:pPr>
            <a:r>
              <a:rPr lang="en-US" sz="2400" dirty="0"/>
              <a:t>Ready.gov – Individuals with Access and Functional Needs </a:t>
            </a:r>
            <a:r>
              <a:rPr lang="en-US" sz="2400" dirty="0">
                <a:hlinkClick r:id="rId3"/>
              </a:rPr>
              <a:t>https://www.ready.gov/individuals-access-functional-needs</a:t>
            </a:r>
            <a:endParaRPr lang="en-US" sz="2400" dirty="0"/>
          </a:p>
          <a:p>
            <a:pPr>
              <a:spcAft>
                <a:spcPts val="600"/>
              </a:spcAft>
              <a:buClr>
                <a:srgbClr val="FFFF00"/>
              </a:buClr>
              <a:buSzPct val="100000"/>
              <a:buFont typeface="Arial" panose="020B0604020202020204" pitchFamily="34" charset="0"/>
              <a:buChar char="•"/>
            </a:pPr>
            <a:r>
              <a:rPr lang="en-US" sz="2400" dirty="0"/>
              <a:t>Red Cross – Disaster Safety for People with Disabilities </a:t>
            </a:r>
            <a:r>
              <a:rPr lang="en-US" sz="2400" dirty="0">
                <a:hlinkClick r:id="rId4"/>
              </a:rPr>
              <a:t>https://www.redcross.org/get-help/how-to-prepare-for-emergencies/disaster-safety-for-people-with-disabilities.html</a:t>
            </a:r>
            <a:r>
              <a:rPr lang="en-US" sz="2400" dirty="0"/>
              <a:t> </a:t>
            </a:r>
          </a:p>
          <a:p>
            <a:pPr>
              <a:spcAft>
                <a:spcPts val="600"/>
              </a:spcAft>
              <a:buClr>
                <a:srgbClr val="FFFF00"/>
              </a:buClr>
              <a:buSzPct val="100000"/>
              <a:buFont typeface="Arial" panose="020B0604020202020204" pitchFamily="34" charset="0"/>
              <a:buChar char="•"/>
            </a:pPr>
            <a:r>
              <a:rPr lang="en-US" sz="2400" dirty="0"/>
              <a:t>FEMA – Accessible Emergency Management </a:t>
            </a:r>
            <a:r>
              <a:rPr lang="en-US" sz="2400" dirty="0">
                <a:hlinkClick r:id="rId4"/>
              </a:rPr>
              <a:t>https://www.redcross.org/get-help/how-to-prepare-for-emergencies/disaster-safety-for-people-with-disabilities.html</a:t>
            </a:r>
            <a:r>
              <a:rPr lang="en-US" sz="2400" dirty="0"/>
              <a:t> </a:t>
            </a:r>
          </a:p>
        </p:txBody>
      </p:sp>
      <p:pic>
        <p:nvPicPr>
          <p:cNvPr id="5" name="Picture 4" descr="City of Houston Seal. ">
            <a:extLst>
              <a:ext uri="{FF2B5EF4-FFF2-40B4-BE49-F238E27FC236}">
                <a16:creationId xmlns:a16="http://schemas.microsoft.com/office/drawing/2014/main" id="{61D00B8B-1169-41F4-8D63-6ADF1AD63F4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94" b="95833" l="2069" r="96207">
                        <a14:foregroundMark x1="11207" y1="20139" x2="36034" y2="5556"/>
                        <a14:foregroundMark x1="7586" y1="28819" x2="2241" y2="46701"/>
                        <a14:foregroundMark x1="2241" y1="46701" x2="3621" y2="62847"/>
                        <a14:foregroundMark x1="37241" y1="4167" x2="46034" y2="4340"/>
                        <a14:foregroundMark x1="46034" y1="4340" x2="55690" y2="3472"/>
                        <a14:foregroundMark x1="55690" y1="3472" x2="73966" y2="8854"/>
                        <a14:foregroundMark x1="73966" y1="8854" x2="81724" y2="14063"/>
                        <a14:foregroundMark x1="81724" y1="14063" x2="92069" y2="28819"/>
                        <a14:foregroundMark x1="92069" y1="28819" x2="96379" y2="44965"/>
                        <a14:foregroundMark x1="39483" y1="1736" x2="58103" y2="868"/>
                        <a14:foregroundMark x1="58103" y1="868" x2="60000" y2="1910"/>
                        <a14:foregroundMark x1="29138" y1="92535" x2="57759" y2="95833"/>
                        <a14:foregroundMark x1="57759" y1="95833" x2="75000" y2="91146"/>
                        <a14:foregroundMark x1="38448" y1="26563" x2="32241" y2="33854"/>
                        <a14:foregroundMark x1="32241" y1="33854" x2="34138" y2="43056"/>
                        <a14:foregroundMark x1="34138" y1="43056" x2="41379" y2="48785"/>
                        <a14:foregroundMark x1="41379" y1="48785" x2="51034" y2="49132"/>
                        <a14:foregroundMark x1="51034" y1="49132" x2="60000" y2="47222"/>
                        <a14:foregroundMark x1="60000" y1="47222" x2="67069" y2="41493"/>
                        <a14:foregroundMark x1="67069" y1="41493" x2="67586" y2="37674"/>
                        <a14:foregroundMark x1="24828" y1="36979" x2="25690" y2="47049"/>
                        <a14:foregroundMark x1="25690" y1="47049" x2="26552" y2="46354"/>
                        <a14:foregroundMark x1="65345" y1="27604" x2="56724" y2="30208"/>
                        <a14:foregroundMark x1="56724" y1="30208" x2="32241" y2="28646"/>
                        <a14:foregroundMark x1="32241" y1="28646" x2="38276" y2="35243"/>
                        <a14:foregroundMark x1="38276" y1="35243" x2="40172" y2="45313"/>
                        <a14:foregroundMark x1="40172" y1="45313" x2="37931" y2="53646"/>
                        <a14:foregroundMark x1="37931" y1="53646" x2="44828" y2="76042"/>
                        <a14:foregroundMark x1="44828" y1="76042" x2="54828" y2="74132"/>
                        <a14:foregroundMark x1="54828" y1="74132" x2="56897" y2="69097"/>
                        <a14:foregroundMark x1="66724" y1="62326" x2="61379" y2="70313"/>
                        <a14:foregroundMark x1="61379" y1="70313" x2="70517" y2="69444"/>
                        <a14:foregroundMark x1="70517" y1="69444" x2="76034" y2="60938"/>
                        <a14:foregroundMark x1="76034" y1="60938" x2="79483" y2="48785"/>
                        <a14:foregroundMark x1="31552" y1="70833" x2="40172" y2="76042"/>
                        <a14:foregroundMark x1="40172" y1="76042" x2="55000" y2="79167"/>
                        <a14:foregroundMark x1="55000" y1="79167" x2="65345" y2="78646"/>
                        <a14:foregroundMark x1="65345" y1="78646" x2="69828" y2="70139"/>
                        <a14:foregroundMark x1="69828" y1="70139" x2="68621" y2="60243"/>
                        <a14:foregroundMark x1="68621" y1="60243" x2="47241" y2="61111"/>
                        <a14:foregroundMark x1="47241" y1="61111" x2="41552" y2="59896"/>
                        <a14:foregroundMark x1="28621" y1="62153" x2="29310" y2="65972"/>
                        <a14:foregroundMark x1="31724" y1="68924" x2="25517" y2="55903"/>
                        <a14:foregroundMark x1="18793" y1="48785" x2="24655" y2="31250"/>
                        <a14:foregroundMark x1="24655" y1="31250" x2="31897" y2="26389"/>
                        <a14:foregroundMark x1="31897" y1="26389" x2="49483" y2="20833"/>
                        <a14:foregroundMark x1="49483" y1="20833" x2="62586" y2="22569"/>
                        <a14:foregroundMark x1="62586" y1="22569" x2="74483" y2="37847"/>
                        <a14:foregroundMark x1="74483" y1="37847" x2="76897" y2="56771"/>
                        <a14:foregroundMark x1="76897" y1="56771" x2="74483" y2="58507"/>
                        <a14:foregroundMark x1="47586" y1="33854" x2="51724" y2="54688"/>
                        <a14:foregroundMark x1="51724" y1="54688" x2="51724" y2="57813"/>
                        <a14:foregroundMark x1="45172" y1="55382" x2="55345" y2="57813"/>
                        <a14:foregroundMark x1="55345" y1="57813" x2="52241" y2="49653"/>
                      </a14:backgroundRemoval>
                    </a14:imgEffect>
                  </a14:imgLayer>
                </a14:imgProps>
              </a:ext>
              <a:ext uri="{28A0092B-C50C-407E-A947-70E740481C1C}">
                <a14:useLocalDpi xmlns:a14="http://schemas.microsoft.com/office/drawing/2010/main" val="0"/>
              </a:ext>
            </a:extLst>
          </a:blip>
          <a:stretch>
            <a:fillRect/>
          </a:stretch>
        </p:blipFill>
        <p:spPr>
          <a:xfrm>
            <a:off x="10125199" y="0"/>
            <a:ext cx="1399424" cy="1389773"/>
          </a:xfrm>
          <a:prstGeom prst="rect">
            <a:avLst/>
          </a:prstGeom>
        </p:spPr>
      </p:pic>
    </p:spTree>
    <p:extLst>
      <p:ext uri="{BB962C8B-B14F-4D97-AF65-F5344CB8AC3E}">
        <p14:creationId xmlns:p14="http://schemas.microsoft.com/office/powerpoint/2010/main" val="22936421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2D4BE-636B-4868-8159-39D11CD814B4}"/>
              </a:ext>
            </a:extLst>
          </p:cNvPr>
          <p:cNvSpPr>
            <a:spLocks noGrp="1"/>
          </p:cNvSpPr>
          <p:nvPr>
            <p:ph type="title"/>
          </p:nvPr>
        </p:nvSpPr>
        <p:spPr>
          <a:xfrm>
            <a:off x="429907" y="0"/>
            <a:ext cx="9404723" cy="1400530"/>
          </a:xfrm>
        </p:spPr>
        <p:txBody>
          <a:bodyPr/>
          <a:lstStyle/>
          <a:p>
            <a:r>
              <a:rPr lang="en-US" dirty="0"/>
              <a:t>Resources </a:t>
            </a:r>
          </a:p>
        </p:txBody>
      </p:sp>
      <p:sp>
        <p:nvSpPr>
          <p:cNvPr id="3" name="Content Placeholder 2">
            <a:extLst>
              <a:ext uri="{FF2B5EF4-FFF2-40B4-BE49-F238E27FC236}">
                <a16:creationId xmlns:a16="http://schemas.microsoft.com/office/drawing/2014/main" id="{872962AD-CEB4-4180-9A24-A53AEF86658E}"/>
              </a:ext>
            </a:extLst>
          </p:cNvPr>
          <p:cNvSpPr>
            <a:spLocks noGrp="1"/>
          </p:cNvSpPr>
          <p:nvPr>
            <p:ph idx="1"/>
          </p:nvPr>
        </p:nvSpPr>
        <p:spPr>
          <a:xfrm>
            <a:off x="78269" y="778056"/>
            <a:ext cx="11120845" cy="5090159"/>
          </a:xfrm>
        </p:spPr>
        <p:txBody>
          <a:bodyPr>
            <a:noAutofit/>
          </a:bodyPr>
          <a:lstStyle/>
          <a:p>
            <a:pPr>
              <a:buClr>
                <a:srgbClr val="FFFF00"/>
              </a:buClr>
              <a:buSzPct val="100000"/>
              <a:buFont typeface="Arial" panose="020B0604020202020204" pitchFamily="34" charset="0"/>
              <a:buChar char="•"/>
            </a:pPr>
            <a:r>
              <a:rPr lang="en-US" sz="2400" dirty="0"/>
              <a:t>The Partnership for Inclusive Disaster Strategies – Integrating                           Disability Into Emergency Management: A Blue Print for Saving Lives </a:t>
            </a:r>
            <a:r>
              <a:rPr lang="en-US" sz="2400" dirty="0">
                <a:hlinkClick r:id="rId2"/>
              </a:rPr>
              <a:t>http://disasterstrategies.org/application/files/2315/3229/1809/Integrating_Disability_Into_Emergency_Management24426.compressed.pdf</a:t>
            </a:r>
            <a:endParaRPr lang="en-US" sz="2400" dirty="0"/>
          </a:p>
          <a:p>
            <a:pPr>
              <a:buClr>
                <a:srgbClr val="FFFF00"/>
              </a:buClr>
              <a:buSzPct val="100000"/>
              <a:buFont typeface="Arial" panose="020B0604020202020204" pitchFamily="34" charset="0"/>
              <a:buChar char="•"/>
            </a:pPr>
            <a:r>
              <a:rPr lang="en-US" sz="2400" dirty="0"/>
              <a:t>The Partnership for Inclusive Disaster Strategies – 2017/2018 After Action Report – Getting It Wrong: An Indictment with a Blueprint for Getting It Right </a:t>
            </a:r>
            <a:r>
              <a:rPr lang="en-US" sz="2400" dirty="0">
                <a:hlinkClick r:id="rId3"/>
              </a:rPr>
              <a:t>http://www.disasterstrategies.org/index.php/news/partnership-releases-2017-2018-after-action-report</a:t>
            </a:r>
            <a:endParaRPr lang="en-US" sz="2400" dirty="0"/>
          </a:p>
          <a:p>
            <a:pPr>
              <a:buClr>
                <a:srgbClr val="FFFF00"/>
              </a:buClr>
              <a:buSzPct val="100000"/>
              <a:buFont typeface="Arial" panose="020B0604020202020204" pitchFamily="34" charset="0"/>
              <a:buChar char="•"/>
            </a:pPr>
            <a:r>
              <a:rPr lang="en-US" sz="2400" dirty="0"/>
              <a:t>Texans for Special Education Reform – Special Education Guidance for Families of Children with Disabilities Affected by Hurricane Harvey </a:t>
            </a:r>
            <a:r>
              <a:rPr lang="en-US" sz="2400" dirty="0">
                <a:hlinkClick r:id="rId4"/>
              </a:rPr>
              <a:t>https://www.texans4spedreform.org/hurricane/</a:t>
            </a:r>
            <a:r>
              <a:rPr lang="en-US" sz="2400" dirty="0"/>
              <a:t> </a:t>
            </a:r>
          </a:p>
          <a:p>
            <a:pPr>
              <a:buClr>
                <a:srgbClr val="FFFF00"/>
              </a:buClr>
              <a:buSzPct val="100000"/>
              <a:buFont typeface="Arial" panose="020B0604020202020204" pitchFamily="34" charset="0"/>
              <a:buChar char="•"/>
            </a:pPr>
            <a:r>
              <a:rPr lang="en-US" sz="2400" dirty="0"/>
              <a:t>Disability Rights Texas – Housing Rights Information for People with Disabilities Impacted by Hurricane Harvey   </a:t>
            </a:r>
            <a:r>
              <a:rPr lang="en-US" sz="2400" dirty="0">
                <a:hlinkClick r:id="rId5"/>
              </a:rPr>
              <a:t>https://www.disabilityrightstx.org/publication/housing-rights-information-for-people-with-disabilities-impacted-by-hurricane-harvey</a:t>
            </a:r>
            <a:r>
              <a:rPr lang="en-US" sz="2400" dirty="0"/>
              <a:t> </a:t>
            </a:r>
          </a:p>
        </p:txBody>
      </p:sp>
      <p:pic>
        <p:nvPicPr>
          <p:cNvPr id="5" name="Picture 4" descr="City of Houston Seal. ">
            <a:extLst>
              <a:ext uri="{FF2B5EF4-FFF2-40B4-BE49-F238E27FC236}">
                <a16:creationId xmlns:a16="http://schemas.microsoft.com/office/drawing/2014/main" id="{61D00B8B-1169-41F4-8D63-6ADF1AD63F4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94" b="95833" l="2069" r="96207">
                        <a14:foregroundMark x1="11207" y1="20139" x2="36034" y2="5556"/>
                        <a14:foregroundMark x1="7586" y1="28819" x2="2241" y2="46701"/>
                        <a14:foregroundMark x1="2241" y1="46701" x2="3621" y2="62847"/>
                        <a14:foregroundMark x1="37241" y1="4167" x2="46034" y2="4340"/>
                        <a14:foregroundMark x1="46034" y1="4340" x2="55690" y2="3472"/>
                        <a14:foregroundMark x1="55690" y1="3472" x2="73966" y2="8854"/>
                        <a14:foregroundMark x1="73966" y1="8854" x2="81724" y2="14063"/>
                        <a14:foregroundMark x1="81724" y1="14063" x2="92069" y2="28819"/>
                        <a14:foregroundMark x1="92069" y1="28819" x2="96379" y2="44965"/>
                        <a14:foregroundMark x1="39483" y1="1736" x2="58103" y2="868"/>
                        <a14:foregroundMark x1="58103" y1="868" x2="60000" y2="1910"/>
                        <a14:foregroundMark x1="29138" y1="92535" x2="57759" y2="95833"/>
                        <a14:foregroundMark x1="57759" y1="95833" x2="75000" y2="91146"/>
                        <a14:foregroundMark x1="38448" y1="26563" x2="32241" y2="33854"/>
                        <a14:foregroundMark x1="32241" y1="33854" x2="34138" y2="43056"/>
                        <a14:foregroundMark x1="34138" y1="43056" x2="41379" y2="48785"/>
                        <a14:foregroundMark x1="41379" y1="48785" x2="51034" y2="49132"/>
                        <a14:foregroundMark x1="51034" y1="49132" x2="60000" y2="47222"/>
                        <a14:foregroundMark x1="60000" y1="47222" x2="67069" y2="41493"/>
                        <a14:foregroundMark x1="67069" y1="41493" x2="67586" y2="37674"/>
                        <a14:foregroundMark x1="24828" y1="36979" x2="25690" y2="47049"/>
                        <a14:foregroundMark x1="25690" y1="47049" x2="26552" y2="46354"/>
                        <a14:foregroundMark x1="65345" y1="27604" x2="56724" y2="30208"/>
                        <a14:foregroundMark x1="56724" y1="30208" x2="32241" y2="28646"/>
                        <a14:foregroundMark x1="32241" y1="28646" x2="38276" y2="35243"/>
                        <a14:foregroundMark x1="38276" y1="35243" x2="40172" y2="45313"/>
                        <a14:foregroundMark x1="40172" y1="45313" x2="37931" y2="53646"/>
                        <a14:foregroundMark x1="37931" y1="53646" x2="44828" y2="76042"/>
                        <a14:foregroundMark x1="44828" y1="76042" x2="54828" y2="74132"/>
                        <a14:foregroundMark x1="54828" y1="74132" x2="56897" y2="69097"/>
                        <a14:foregroundMark x1="66724" y1="62326" x2="61379" y2="70313"/>
                        <a14:foregroundMark x1="61379" y1="70313" x2="70517" y2="69444"/>
                        <a14:foregroundMark x1="70517" y1="69444" x2="76034" y2="60938"/>
                        <a14:foregroundMark x1="76034" y1="60938" x2="79483" y2="48785"/>
                        <a14:foregroundMark x1="31552" y1="70833" x2="40172" y2="76042"/>
                        <a14:foregroundMark x1="40172" y1="76042" x2="55000" y2="79167"/>
                        <a14:foregroundMark x1="55000" y1="79167" x2="65345" y2="78646"/>
                        <a14:foregroundMark x1="65345" y1="78646" x2="69828" y2="70139"/>
                        <a14:foregroundMark x1="69828" y1="70139" x2="68621" y2="60243"/>
                        <a14:foregroundMark x1="68621" y1="60243" x2="47241" y2="61111"/>
                        <a14:foregroundMark x1="47241" y1="61111" x2="41552" y2="59896"/>
                        <a14:foregroundMark x1="28621" y1="62153" x2="29310" y2="65972"/>
                        <a14:foregroundMark x1="31724" y1="68924" x2="25517" y2="55903"/>
                        <a14:foregroundMark x1="18793" y1="48785" x2="24655" y2="31250"/>
                        <a14:foregroundMark x1="24655" y1="31250" x2="31897" y2="26389"/>
                        <a14:foregroundMark x1="31897" y1="26389" x2="49483" y2="20833"/>
                        <a14:foregroundMark x1="49483" y1="20833" x2="62586" y2="22569"/>
                        <a14:foregroundMark x1="62586" y1="22569" x2="74483" y2="37847"/>
                        <a14:foregroundMark x1="74483" y1="37847" x2="76897" y2="56771"/>
                        <a14:foregroundMark x1="76897" y1="56771" x2="74483" y2="58507"/>
                        <a14:foregroundMark x1="47586" y1="33854" x2="51724" y2="54688"/>
                        <a14:foregroundMark x1="51724" y1="54688" x2="51724" y2="57813"/>
                        <a14:foregroundMark x1="45172" y1="55382" x2="55345" y2="57813"/>
                        <a14:foregroundMark x1="55345" y1="57813" x2="52241" y2="49653"/>
                      </a14:backgroundRemoval>
                    </a14:imgEffect>
                  </a14:imgLayer>
                </a14:imgProps>
              </a:ext>
              <a:ext uri="{28A0092B-C50C-407E-A947-70E740481C1C}">
                <a14:useLocalDpi xmlns:a14="http://schemas.microsoft.com/office/drawing/2010/main" val="0"/>
              </a:ext>
            </a:extLst>
          </a:blip>
          <a:stretch>
            <a:fillRect/>
          </a:stretch>
        </p:blipFill>
        <p:spPr>
          <a:xfrm>
            <a:off x="10125199" y="0"/>
            <a:ext cx="1300447" cy="1291479"/>
          </a:xfrm>
          <a:prstGeom prst="rect">
            <a:avLst/>
          </a:prstGeom>
        </p:spPr>
      </p:pic>
    </p:spTree>
    <p:extLst>
      <p:ext uri="{BB962C8B-B14F-4D97-AF65-F5344CB8AC3E}">
        <p14:creationId xmlns:p14="http://schemas.microsoft.com/office/powerpoint/2010/main" val="2112316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FB8C9-4FAD-4510-BC1E-9B5A51CED8C0}"/>
              </a:ext>
            </a:extLst>
          </p:cNvPr>
          <p:cNvSpPr>
            <a:spLocks noGrp="1"/>
          </p:cNvSpPr>
          <p:nvPr>
            <p:ph type="title"/>
          </p:nvPr>
        </p:nvSpPr>
        <p:spPr/>
        <p:txBody>
          <a:bodyPr/>
          <a:lstStyle/>
          <a:p>
            <a:r>
              <a:rPr lang="en-US" dirty="0"/>
              <a:t>Questions </a:t>
            </a:r>
          </a:p>
        </p:txBody>
      </p:sp>
      <p:pic>
        <p:nvPicPr>
          <p:cNvPr id="7" name="Content Placeholder 6" descr="A man stands with his hands on his head as he watches a television with a baseball game on it. He stands in a house that has been stripped down to its beams.  " title="Harvey Survivor Watches Houston Astros ">
            <a:extLst>
              <a:ext uri="{FF2B5EF4-FFF2-40B4-BE49-F238E27FC236}">
                <a16:creationId xmlns:a16="http://schemas.microsoft.com/office/drawing/2014/main" id="{3F66646E-F8C4-48B6-94BF-79E1AA635DC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2356" y="1463650"/>
            <a:ext cx="4871751" cy="3320205"/>
          </a:xfrm>
          <a:prstGeom prst="rect">
            <a:avLst/>
          </a:prstGeom>
          <a:ln>
            <a:noFill/>
          </a:ln>
          <a:effectLst>
            <a:outerShdw blurRad="292100" dist="139700" dir="2700000" algn="tl" rotWithShape="0">
              <a:srgbClr val="333333">
                <a:alpha val="65000"/>
              </a:srgbClr>
            </a:outerShdw>
          </a:effectLst>
        </p:spPr>
      </p:pic>
      <p:pic>
        <p:nvPicPr>
          <p:cNvPr id="5" name="Picture 4" descr="City of Houston Seal. ">
            <a:extLst>
              <a:ext uri="{FF2B5EF4-FFF2-40B4-BE49-F238E27FC236}">
                <a16:creationId xmlns:a16="http://schemas.microsoft.com/office/drawing/2014/main" id="{341E5B9F-F149-4665-A97F-843B5890217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94" b="95833" l="2069" r="96207">
                        <a14:foregroundMark x1="11207" y1="20139" x2="36034" y2="5556"/>
                        <a14:foregroundMark x1="7586" y1="28819" x2="2241" y2="46701"/>
                        <a14:foregroundMark x1="2241" y1="46701" x2="3621" y2="62847"/>
                        <a14:foregroundMark x1="37241" y1="4167" x2="46034" y2="4340"/>
                        <a14:foregroundMark x1="46034" y1="4340" x2="55690" y2="3472"/>
                        <a14:foregroundMark x1="55690" y1="3472" x2="73966" y2="8854"/>
                        <a14:foregroundMark x1="73966" y1="8854" x2="81724" y2="14063"/>
                        <a14:foregroundMark x1="81724" y1="14063" x2="92069" y2="28819"/>
                        <a14:foregroundMark x1="92069" y1="28819" x2="96379" y2="44965"/>
                        <a14:foregroundMark x1="39483" y1="1736" x2="58103" y2="868"/>
                        <a14:foregroundMark x1="58103" y1="868" x2="60000" y2="1910"/>
                        <a14:foregroundMark x1="29138" y1="92535" x2="57759" y2="95833"/>
                        <a14:foregroundMark x1="57759" y1="95833" x2="75000" y2="91146"/>
                        <a14:foregroundMark x1="38448" y1="26563" x2="32241" y2="33854"/>
                        <a14:foregroundMark x1="32241" y1="33854" x2="34138" y2="43056"/>
                        <a14:foregroundMark x1="34138" y1="43056" x2="41379" y2="48785"/>
                        <a14:foregroundMark x1="41379" y1="48785" x2="51034" y2="49132"/>
                        <a14:foregroundMark x1="51034" y1="49132" x2="60000" y2="47222"/>
                        <a14:foregroundMark x1="60000" y1="47222" x2="67069" y2="41493"/>
                        <a14:foregroundMark x1="67069" y1="41493" x2="67586" y2="37674"/>
                        <a14:foregroundMark x1="24828" y1="36979" x2="25690" y2="47049"/>
                        <a14:foregroundMark x1="25690" y1="47049" x2="26552" y2="46354"/>
                        <a14:foregroundMark x1="65345" y1="27604" x2="56724" y2="30208"/>
                        <a14:foregroundMark x1="56724" y1="30208" x2="32241" y2="28646"/>
                        <a14:foregroundMark x1="32241" y1="28646" x2="38276" y2="35243"/>
                        <a14:foregroundMark x1="38276" y1="35243" x2="40172" y2="45313"/>
                        <a14:foregroundMark x1="40172" y1="45313" x2="37931" y2="53646"/>
                        <a14:foregroundMark x1="37931" y1="53646" x2="44828" y2="76042"/>
                        <a14:foregroundMark x1="44828" y1="76042" x2="54828" y2="74132"/>
                        <a14:foregroundMark x1="54828" y1="74132" x2="56897" y2="69097"/>
                        <a14:foregroundMark x1="66724" y1="62326" x2="61379" y2="70313"/>
                        <a14:foregroundMark x1="61379" y1="70313" x2="70517" y2="69444"/>
                        <a14:foregroundMark x1="70517" y1="69444" x2="76034" y2="60938"/>
                        <a14:foregroundMark x1="76034" y1="60938" x2="79483" y2="48785"/>
                        <a14:foregroundMark x1="31552" y1="70833" x2="40172" y2="76042"/>
                        <a14:foregroundMark x1="40172" y1="76042" x2="55000" y2="79167"/>
                        <a14:foregroundMark x1="55000" y1="79167" x2="65345" y2="78646"/>
                        <a14:foregroundMark x1="65345" y1="78646" x2="69828" y2="70139"/>
                        <a14:foregroundMark x1="69828" y1="70139" x2="68621" y2="60243"/>
                        <a14:foregroundMark x1="68621" y1="60243" x2="47241" y2="61111"/>
                        <a14:foregroundMark x1="47241" y1="61111" x2="41552" y2="59896"/>
                        <a14:foregroundMark x1="28621" y1="62153" x2="29310" y2="65972"/>
                        <a14:foregroundMark x1="31724" y1="68924" x2="25517" y2="55903"/>
                        <a14:foregroundMark x1="18793" y1="48785" x2="24655" y2="31250"/>
                        <a14:foregroundMark x1="24655" y1="31250" x2="31897" y2="26389"/>
                        <a14:foregroundMark x1="31897" y1="26389" x2="49483" y2="20833"/>
                        <a14:foregroundMark x1="49483" y1="20833" x2="62586" y2="22569"/>
                        <a14:foregroundMark x1="62586" y1="22569" x2="74483" y2="37847"/>
                        <a14:foregroundMark x1="74483" y1="37847" x2="76897" y2="56771"/>
                        <a14:foregroundMark x1="76897" y1="56771" x2="74483" y2="58507"/>
                        <a14:foregroundMark x1="47586" y1="33854" x2="51724" y2="54688"/>
                        <a14:foregroundMark x1="51724" y1="54688" x2="51724" y2="57813"/>
                        <a14:foregroundMark x1="45172" y1="55382" x2="55345" y2="57813"/>
                        <a14:foregroundMark x1="55345" y1="57813" x2="52241" y2="49653"/>
                      </a14:backgroundRemoval>
                    </a14:imgEffect>
                  </a14:imgLayer>
                </a14:imgProps>
              </a:ext>
              <a:ext uri="{28A0092B-C50C-407E-A947-70E740481C1C}">
                <a14:useLocalDpi xmlns:a14="http://schemas.microsoft.com/office/drawing/2010/main" val="0"/>
              </a:ext>
            </a:extLst>
          </a:blip>
          <a:stretch>
            <a:fillRect/>
          </a:stretch>
        </p:blipFill>
        <p:spPr>
          <a:xfrm>
            <a:off x="10125199" y="0"/>
            <a:ext cx="1399424" cy="1389773"/>
          </a:xfrm>
          <a:prstGeom prst="rect">
            <a:avLst/>
          </a:prstGeom>
        </p:spPr>
      </p:pic>
      <p:pic>
        <p:nvPicPr>
          <p:cNvPr id="9" name="Picture 8" descr="Confetti fills the air as the Houston Astros surround their trophy during the Astros victory parade. " title="Jose Altuve During the Astros Victory Parade">
            <a:extLst>
              <a:ext uri="{FF2B5EF4-FFF2-40B4-BE49-F238E27FC236}">
                <a16:creationId xmlns:a16="http://schemas.microsoft.com/office/drawing/2014/main" id="{4A19760A-EF09-4EA1-B323-FC49099BB4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9844" y="4152900"/>
            <a:ext cx="4514850" cy="2705100"/>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DCDBA6D4-06A4-49CC-A6DB-B3EA1E9ADB47}"/>
              </a:ext>
            </a:extLst>
          </p:cNvPr>
          <p:cNvSpPr/>
          <p:nvPr/>
        </p:nvSpPr>
        <p:spPr>
          <a:xfrm>
            <a:off x="5609728" y="1889150"/>
            <a:ext cx="6303597" cy="1800493"/>
          </a:xfrm>
          <a:prstGeom prst="rect">
            <a:avLst/>
          </a:prstGeom>
        </p:spPr>
        <p:txBody>
          <a:bodyPr wrap="square">
            <a:spAutoFit/>
          </a:bodyPr>
          <a:lstStyle/>
          <a:p>
            <a:pPr>
              <a:spcAft>
                <a:spcPts val="600"/>
              </a:spcAft>
            </a:pPr>
            <a:r>
              <a:rPr lang="en-US" sz="2400" dirty="0"/>
              <a:t>Maria Town</a:t>
            </a:r>
          </a:p>
          <a:p>
            <a:pPr>
              <a:spcAft>
                <a:spcPts val="600"/>
              </a:spcAft>
            </a:pPr>
            <a:r>
              <a:rPr lang="en-US" sz="2400" dirty="0"/>
              <a:t>Mayor’s Office for People with Disabilities </a:t>
            </a:r>
          </a:p>
          <a:p>
            <a:pPr>
              <a:spcAft>
                <a:spcPts val="600"/>
              </a:spcAft>
            </a:pPr>
            <a:r>
              <a:rPr lang="en-US" sz="2400" dirty="0"/>
              <a:t>832-394-0814</a:t>
            </a:r>
          </a:p>
          <a:p>
            <a:pPr>
              <a:spcAft>
                <a:spcPts val="600"/>
              </a:spcAft>
            </a:pPr>
            <a:r>
              <a:rPr lang="en-US" sz="2400" dirty="0">
                <a:hlinkClick r:id="rId6"/>
              </a:rPr>
              <a:t>mopdmail@houstontx.gov</a:t>
            </a:r>
            <a:r>
              <a:rPr lang="en-US" sz="2400" dirty="0"/>
              <a:t> </a:t>
            </a:r>
          </a:p>
        </p:txBody>
      </p:sp>
      <p:sp>
        <p:nvSpPr>
          <p:cNvPr id="11" name="TextBox 10">
            <a:extLst>
              <a:ext uri="{FF2B5EF4-FFF2-40B4-BE49-F238E27FC236}">
                <a16:creationId xmlns:a16="http://schemas.microsoft.com/office/drawing/2014/main" id="{4C2536D3-8F31-4919-8DF2-82536A13DA73}"/>
              </a:ext>
            </a:extLst>
          </p:cNvPr>
          <p:cNvSpPr txBox="1"/>
          <p:nvPr/>
        </p:nvSpPr>
        <p:spPr>
          <a:xfrm>
            <a:off x="6963369" y="4555510"/>
            <a:ext cx="5228631" cy="2077492"/>
          </a:xfrm>
          <a:prstGeom prst="rect">
            <a:avLst/>
          </a:prstGeom>
          <a:noFill/>
        </p:spPr>
        <p:txBody>
          <a:bodyPr wrap="square" rtlCol="0">
            <a:spAutoFit/>
          </a:bodyPr>
          <a:lstStyle/>
          <a:p>
            <a:pPr>
              <a:spcAft>
                <a:spcPts val="600"/>
              </a:spcAft>
            </a:pPr>
            <a:r>
              <a:rPr lang="en-US" sz="2400" dirty="0"/>
              <a:t>Facebook: </a:t>
            </a:r>
            <a:r>
              <a:rPr lang="en-US" sz="2400" dirty="0">
                <a:hlinkClick r:id="rId7"/>
              </a:rPr>
              <a:t>https://www.facebook.com/</a:t>
            </a:r>
            <a:endParaRPr lang="en-US" sz="2400" dirty="0"/>
          </a:p>
          <a:p>
            <a:pPr>
              <a:spcAft>
                <a:spcPts val="600"/>
              </a:spcAft>
            </a:pPr>
            <a:r>
              <a:rPr lang="en-US" sz="2400" u="sng" dirty="0" err="1">
                <a:solidFill>
                  <a:schemeClr val="accent1"/>
                </a:solidFill>
              </a:rPr>
              <a:t>HoustonMOPD</a:t>
            </a:r>
            <a:endParaRPr lang="en-US" sz="2400" u="sng" dirty="0">
              <a:solidFill>
                <a:schemeClr val="accent1"/>
              </a:solidFill>
            </a:endParaRPr>
          </a:p>
          <a:p>
            <a:pPr>
              <a:spcAft>
                <a:spcPts val="600"/>
              </a:spcAft>
            </a:pPr>
            <a:r>
              <a:rPr lang="en-US" sz="2400" dirty="0"/>
              <a:t>Twitter: @</a:t>
            </a:r>
            <a:r>
              <a:rPr lang="en-US" sz="2400" dirty="0" err="1"/>
              <a:t>MOPD_Houston</a:t>
            </a:r>
            <a:r>
              <a:rPr lang="en-US" sz="2400" dirty="0"/>
              <a:t> </a:t>
            </a:r>
          </a:p>
          <a:p>
            <a:endParaRPr lang="en-US" dirty="0"/>
          </a:p>
        </p:txBody>
      </p:sp>
    </p:spTree>
    <p:extLst>
      <p:ext uri="{BB962C8B-B14F-4D97-AF65-F5344CB8AC3E}">
        <p14:creationId xmlns:p14="http://schemas.microsoft.com/office/powerpoint/2010/main" val="3431116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B0057-D392-489F-9CBF-75FD55DE96F6}"/>
              </a:ext>
            </a:extLst>
          </p:cNvPr>
          <p:cNvSpPr>
            <a:spLocks noGrp="1"/>
          </p:cNvSpPr>
          <p:nvPr>
            <p:ph type="title"/>
          </p:nvPr>
        </p:nvSpPr>
        <p:spPr>
          <a:xfrm>
            <a:off x="646111" y="186893"/>
            <a:ext cx="9404723" cy="1400530"/>
          </a:xfrm>
        </p:spPr>
        <p:txBody>
          <a:bodyPr/>
          <a:lstStyle/>
          <a:p>
            <a:r>
              <a:rPr lang="en-US" dirty="0"/>
              <a:t>Introduction: Mayor’s Office for People with Disabilities </a:t>
            </a:r>
          </a:p>
        </p:txBody>
      </p:sp>
      <p:pic>
        <p:nvPicPr>
          <p:cNvPr id="4" name="Picture 3" descr="City of Houston Seal. ">
            <a:extLst>
              <a:ext uri="{FF2B5EF4-FFF2-40B4-BE49-F238E27FC236}">
                <a16:creationId xmlns:a16="http://schemas.microsoft.com/office/drawing/2014/main" id="{CDFBC1B4-3586-497D-BCD3-313CE436994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94" b="95833" l="2069" r="96207">
                        <a14:foregroundMark x1="11207" y1="20139" x2="36034" y2="5556"/>
                        <a14:foregroundMark x1="7586" y1="28819" x2="2241" y2="46701"/>
                        <a14:foregroundMark x1="2241" y1="46701" x2="3621" y2="62847"/>
                        <a14:foregroundMark x1="37241" y1="4167" x2="46034" y2="4340"/>
                        <a14:foregroundMark x1="46034" y1="4340" x2="55690" y2="3472"/>
                        <a14:foregroundMark x1="55690" y1="3472" x2="73966" y2="8854"/>
                        <a14:foregroundMark x1="73966" y1="8854" x2="81724" y2="14063"/>
                        <a14:foregroundMark x1="81724" y1="14063" x2="92069" y2="28819"/>
                        <a14:foregroundMark x1="92069" y1="28819" x2="96379" y2="44965"/>
                        <a14:foregroundMark x1="39483" y1="1736" x2="58103" y2="868"/>
                        <a14:foregroundMark x1="58103" y1="868" x2="60000" y2="1910"/>
                        <a14:foregroundMark x1="29138" y1="92535" x2="57759" y2="95833"/>
                        <a14:foregroundMark x1="57759" y1="95833" x2="75000" y2="91146"/>
                        <a14:foregroundMark x1="38448" y1="26563" x2="32241" y2="33854"/>
                        <a14:foregroundMark x1="32241" y1="33854" x2="34138" y2="43056"/>
                        <a14:foregroundMark x1="34138" y1="43056" x2="41379" y2="48785"/>
                        <a14:foregroundMark x1="41379" y1="48785" x2="51034" y2="49132"/>
                        <a14:foregroundMark x1="51034" y1="49132" x2="60000" y2="47222"/>
                        <a14:foregroundMark x1="60000" y1="47222" x2="67069" y2="41493"/>
                        <a14:foregroundMark x1="67069" y1="41493" x2="67586" y2="37674"/>
                        <a14:foregroundMark x1="24828" y1="36979" x2="25690" y2="47049"/>
                        <a14:foregroundMark x1="25690" y1="47049" x2="26552" y2="46354"/>
                        <a14:foregroundMark x1="65345" y1="27604" x2="56724" y2="30208"/>
                        <a14:foregroundMark x1="56724" y1="30208" x2="32241" y2="28646"/>
                        <a14:foregroundMark x1="32241" y1="28646" x2="38276" y2="35243"/>
                        <a14:foregroundMark x1="38276" y1="35243" x2="40172" y2="45313"/>
                        <a14:foregroundMark x1="40172" y1="45313" x2="37931" y2="53646"/>
                        <a14:foregroundMark x1="37931" y1="53646" x2="44828" y2="76042"/>
                        <a14:foregroundMark x1="44828" y1="76042" x2="54828" y2="74132"/>
                        <a14:foregroundMark x1="54828" y1="74132" x2="56897" y2="69097"/>
                        <a14:foregroundMark x1="66724" y1="62326" x2="61379" y2="70313"/>
                        <a14:foregroundMark x1="61379" y1="70313" x2="70517" y2="69444"/>
                        <a14:foregroundMark x1="70517" y1="69444" x2="76034" y2="60938"/>
                        <a14:foregroundMark x1="76034" y1="60938" x2="79483" y2="48785"/>
                        <a14:foregroundMark x1="31552" y1="70833" x2="40172" y2="76042"/>
                        <a14:foregroundMark x1="40172" y1="76042" x2="55000" y2="79167"/>
                        <a14:foregroundMark x1="55000" y1="79167" x2="65345" y2="78646"/>
                        <a14:foregroundMark x1="65345" y1="78646" x2="69828" y2="70139"/>
                        <a14:foregroundMark x1="69828" y1="70139" x2="68621" y2="60243"/>
                        <a14:foregroundMark x1="68621" y1="60243" x2="47241" y2="61111"/>
                        <a14:foregroundMark x1="47241" y1="61111" x2="41552" y2="59896"/>
                        <a14:foregroundMark x1="28621" y1="62153" x2="29310" y2="65972"/>
                        <a14:foregroundMark x1="31724" y1="68924" x2="25517" y2="55903"/>
                        <a14:foregroundMark x1="18793" y1="48785" x2="24655" y2="31250"/>
                        <a14:foregroundMark x1="24655" y1="31250" x2="31897" y2="26389"/>
                        <a14:foregroundMark x1="31897" y1="26389" x2="49483" y2="20833"/>
                        <a14:foregroundMark x1="49483" y1="20833" x2="62586" y2="22569"/>
                        <a14:foregroundMark x1="62586" y1="22569" x2="74483" y2="37847"/>
                        <a14:foregroundMark x1="74483" y1="37847" x2="76897" y2="56771"/>
                        <a14:foregroundMark x1="76897" y1="56771" x2="74483" y2="58507"/>
                        <a14:foregroundMark x1="47586" y1="33854" x2="51724" y2="54688"/>
                        <a14:foregroundMark x1="51724" y1="54688" x2="51724" y2="57813"/>
                        <a14:foregroundMark x1="45172" y1="55382" x2="55345" y2="57813"/>
                        <a14:foregroundMark x1="55345" y1="57813" x2="52241" y2="49653"/>
                      </a14:backgroundRemoval>
                    </a14:imgEffect>
                  </a14:imgLayer>
                </a14:imgProps>
              </a:ext>
              <a:ext uri="{28A0092B-C50C-407E-A947-70E740481C1C}">
                <a14:useLocalDpi xmlns:a14="http://schemas.microsoft.com/office/drawing/2010/main" val="0"/>
              </a:ext>
            </a:extLst>
          </a:blip>
          <a:stretch>
            <a:fillRect/>
          </a:stretch>
        </p:blipFill>
        <p:spPr>
          <a:xfrm>
            <a:off x="9892449" y="0"/>
            <a:ext cx="1893666" cy="1880607"/>
          </a:xfrm>
          <a:prstGeom prst="rect">
            <a:avLst/>
          </a:prstGeom>
        </p:spPr>
      </p:pic>
      <p:pic>
        <p:nvPicPr>
          <p:cNvPr id="5" name="Picture 4" descr="A diverse group of people sit and stand on brightly colored playground equipment. Their shirts read the Future is Accessible. " title="MOPD Staff Picture ">
            <a:extLst>
              <a:ext uri="{FF2B5EF4-FFF2-40B4-BE49-F238E27FC236}">
                <a16:creationId xmlns:a16="http://schemas.microsoft.com/office/drawing/2014/main" id="{053C0384-901E-45FD-93EB-8EF247029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967" y="1880607"/>
            <a:ext cx="3585647" cy="4482059"/>
          </a:xfrm>
          <a:prstGeom prst="rect">
            <a:avLst/>
          </a:prstGeom>
        </p:spPr>
      </p:pic>
      <p:sp>
        <p:nvSpPr>
          <p:cNvPr id="7" name="Rectangle 6">
            <a:extLst>
              <a:ext uri="{FF2B5EF4-FFF2-40B4-BE49-F238E27FC236}">
                <a16:creationId xmlns:a16="http://schemas.microsoft.com/office/drawing/2014/main" id="{2BC88849-A70F-41FA-8CC0-4A49EC877CB8}"/>
              </a:ext>
            </a:extLst>
          </p:cNvPr>
          <p:cNvSpPr/>
          <p:nvPr/>
        </p:nvSpPr>
        <p:spPr>
          <a:xfrm>
            <a:off x="4782591" y="1674542"/>
            <a:ext cx="7317259" cy="5155257"/>
          </a:xfrm>
          <a:prstGeom prst="rect">
            <a:avLst/>
          </a:prstGeom>
        </p:spPr>
        <p:txBody>
          <a:bodyPr wrap="square">
            <a:spAutoFit/>
          </a:bodyPr>
          <a:lstStyle/>
          <a:p>
            <a:pPr>
              <a:spcAft>
                <a:spcPts val="600"/>
              </a:spcAft>
            </a:pPr>
            <a:r>
              <a:rPr lang="en-US" sz="3600" u="sng" dirty="0"/>
              <a:t>Who We Are</a:t>
            </a:r>
          </a:p>
          <a:p>
            <a:pPr marL="800100" lvl="1" indent="-342900">
              <a:spcAft>
                <a:spcPts val="600"/>
              </a:spcAft>
              <a:buClr>
                <a:srgbClr val="FFFF00"/>
              </a:buClr>
              <a:buFont typeface="Arial" panose="020B0604020202020204" pitchFamily="34" charset="0"/>
              <a:buChar char="•"/>
            </a:pPr>
            <a:r>
              <a:rPr lang="en-US" sz="2400" dirty="0"/>
              <a:t>Established in 1993.</a:t>
            </a:r>
          </a:p>
          <a:p>
            <a:pPr marL="800100" lvl="1" indent="-342900">
              <a:spcAft>
                <a:spcPts val="600"/>
              </a:spcAft>
              <a:buClr>
                <a:srgbClr val="FFFF00"/>
              </a:buClr>
              <a:buFont typeface="Arial" panose="020B0604020202020204" pitchFamily="34" charset="0"/>
              <a:buChar char="•"/>
            </a:pPr>
            <a:r>
              <a:rPr lang="en-US" sz="2400" dirty="0"/>
              <a:t>Serve as the primary advocate for the rights and needs of citizens with disabilities. </a:t>
            </a:r>
          </a:p>
          <a:p>
            <a:pPr marL="800100" lvl="1" indent="-342900">
              <a:spcAft>
                <a:spcPts val="600"/>
              </a:spcAft>
              <a:buClr>
                <a:srgbClr val="FFFF00"/>
              </a:buClr>
              <a:buFont typeface="Arial" panose="020B0604020202020204" pitchFamily="34" charset="0"/>
              <a:buChar char="•"/>
            </a:pPr>
            <a:r>
              <a:rPr lang="en-US" sz="2400" dirty="0"/>
              <a:t>Serves as a liaison between the mayor, city council, city departments and other public and private entities on matters pertaining to people with disabilities in Houston.</a:t>
            </a:r>
          </a:p>
          <a:p>
            <a:pPr marL="800100" lvl="1" indent="-342900">
              <a:spcAft>
                <a:spcPts val="600"/>
              </a:spcAft>
              <a:buClr>
                <a:srgbClr val="FFFF00"/>
              </a:buClr>
              <a:buFont typeface="Arial" panose="020B0604020202020204" pitchFamily="34" charset="0"/>
              <a:buChar char="•"/>
            </a:pPr>
            <a:r>
              <a:rPr lang="en-US" sz="2400" dirty="0"/>
              <a:t>Works closely with the Houston Commission on Disabilities. </a:t>
            </a:r>
          </a:p>
          <a:p>
            <a:endParaRPr lang="en-US" sz="2800" u="sng" dirty="0"/>
          </a:p>
        </p:txBody>
      </p:sp>
    </p:spTree>
    <p:extLst>
      <p:ext uri="{BB962C8B-B14F-4D97-AF65-F5344CB8AC3E}">
        <p14:creationId xmlns:p14="http://schemas.microsoft.com/office/powerpoint/2010/main" val="3244972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B0057-D392-489F-9CBF-75FD55DE96F6}"/>
              </a:ext>
            </a:extLst>
          </p:cNvPr>
          <p:cNvSpPr>
            <a:spLocks noGrp="1"/>
          </p:cNvSpPr>
          <p:nvPr>
            <p:ph type="title"/>
          </p:nvPr>
        </p:nvSpPr>
        <p:spPr>
          <a:xfrm>
            <a:off x="646111" y="186893"/>
            <a:ext cx="9404723" cy="1400530"/>
          </a:xfrm>
        </p:spPr>
        <p:txBody>
          <a:bodyPr/>
          <a:lstStyle/>
          <a:p>
            <a:r>
              <a:rPr lang="en-US" dirty="0"/>
              <a:t>Introduction: Mayor’s Office for People with Disabilities </a:t>
            </a:r>
          </a:p>
        </p:txBody>
      </p:sp>
      <p:pic>
        <p:nvPicPr>
          <p:cNvPr id="4" name="Picture 3" descr="City of Houston Seal. ">
            <a:extLst>
              <a:ext uri="{FF2B5EF4-FFF2-40B4-BE49-F238E27FC236}">
                <a16:creationId xmlns:a16="http://schemas.microsoft.com/office/drawing/2014/main" id="{CDFBC1B4-3586-497D-BCD3-313CE436994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94" b="95833" l="2069" r="96207">
                        <a14:foregroundMark x1="11207" y1="20139" x2="36034" y2="5556"/>
                        <a14:foregroundMark x1="7586" y1="28819" x2="2241" y2="46701"/>
                        <a14:foregroundMark x1="2241" y1="46701" x2="3621" y2="62847"/>
                        <a14:foregroundMark x1="37241" y1="4167" x2="46034" y2="4340"/>
                        <a14:foregroundMark x1="46034" y1="4340" x2="55690" y2="3472"/>
                        <a14:foregroundMark x1="55690" y1="3472" x2="73966" y2="8854"/>
                        <a14:foregroundMark x1="73966" y1="8854" x2="81724" y2="14063"/>
                        <a14:foregroundMark x1="81724" y1="14063" x2="92069" y2="28819"/>
                        <a14:foregroundMark x1="92069" y1="28819" x2="96379" y2="44965"/>
                        <a14:foregroundMark x1="39483" y1="1736" x2="58103" y2="868"/>
                        <a14:foregroundMark x1="58103" y1="868" x2="60000" y2="1910"/>
                        <a14:foregroundMark x1="29138" y1="92535" x2="57759" y2="95833"/>
                        <a14:foregroundMark x1="57759" y1="95833" x2="75000" y2="91146"/>
                        <a14:foregroundMark x1="38448" y1="26563" x2="32241" y2="33854"/>
                        <a14:foregroundMark x1="32241" y1="33854" x2="34138" y2="43056"/>
                        <a14:foregroundMark x1="34138" y1="43056" x2="41379" y2="48785"/>
                        <a14:foregroundMark x1="41379" y1="48785" x2="51034" y2="49132"/>
                        <a14:foregroundMark x1="51034" y1="49132" x2="60000" y2="47222"/>
                        <a14:foregroundMark x1="60000" y1="47222" x2="67069" y2="41493"/>
                        <a14:foregroundMark x1="67069" y1="41493" x2="67586" y2="37674"/>
                        <a14:foregroundMark x1="24828" y1="36979" x2="25690" y2="47049"/>
                        <a14:foregroundMark x1="25690" y1="47049" x2="26552" y2="46354"/>
                        <a14:foregroundMark x1="65345" y1="27604" x2="56724" y2="30208"/>
                        <a14:foregroundMark x1="56724" y1="30208" x2="32241" y2="28646"/>
                        <a14:foregroundMark x1="32241" y1="28646" x2="38276" y2="35243"/>
                        <a14:foregroundMark x1="38276" y1="35243" x2="40172" y2="45313"/>
                        <a14:foregroundMark x1="40172" y1="45313" x2="37931" y2="53646"/>
                        <a14:foregroundMark x1="37931" y1="53646" x2="44828" y2="76042"/>
                        <a14:foregroundMark x1="44828" y1="76042" x2="54828" y2="74132"/>
                        <a14:foregroundMark x1="54828" y1="74132" x2="56897" y2="69097"/>
                        <a14:foregroundMark x1="66724" y1="62326" x2="61379" y2="70313"/>
                        <a14:foregroundMark x1="61379" y1="70313" x2="70517" y2="69444"/>
                        <a14:foregroundMark x1="70517" y1="69444" x2="76034" y2="60938"/>
                        <a14:foregroundMark x1="76034" y1="60938" x2="79483" y2="48785"/>
                        <a14:foregroundMark x1="31552" y1="70833" x2="40172" y2="76042"/>
                        <a14:foregroundMark x1="40172" y1="76042" x2="55000" y2="79167"/>
                        <a14:foregroundMark x1="55000" y1="79167" x2="65345" y2="78646"/>
                        <a14:foregroundMark x1="65345" y1="78646" x2="69828" y2="70139"/>
                        <a14:foregroundMark x1="69828" y1="70139" x2="68621" y2="60243"/>
                        <a14:foregroundMark x1="68621" y1="60243" x2="47241" y2="61111"/>
                        <a14:foregroundMark x1="47241" y1="61111" x2="41552" y2="59896"/>
                        <a14:foregroundMark x1="28621" y1="62153" x2="29310" y2="65972"/>
                        <a14:foregroundMark x1="31724" y1="68924" x2="25517" y2="55903"/>
                        <a14:foregroundMark x1="18793" y1="48785" x2="24655" y2="31250"/>
                        <a14:foregroundMark x1="24655" y1="31250" x2="31897" y2="26389"/>
                        <a14:foregroundMark x1="31897" y1="26389" x2="49483" y2="20833"/>
                        <a14:foregroundMark x1="49483" y1="20833" x2="62586" y2="22569"/>
                        <a14:foregroundMark x1="62586" y1="22569" x2="74483" y2="37847"/>
                        <a14:foregroundMark x1="74483" y1="37847" x2="76897" y2="56771"/>
                        <a14:foregroundMark x1="76897" y1="56771" x2="74483" y2="58507"/>
                        <a14:foregroundMark x1="47586" y1="33854" x2="51724" y2="54688"/>
                        <a14:foregroundMark x1="51724" y1="54688" x2="51724" y2="57813"/>
                        <a14:foregroundMark x1="45172" y1="55382" x2="55345" y2="57813"/>
                        <a14:foregroundMark x1="55345" y1="57813" x2="52241" y2="49653"/>
                      </a14:backgroundRemoval>
                    </a14:imgEffect>
                  </a14:imgLayer>
                </a14:imgProps>
              </a:ext>
              <a:ext uri="{28A0092B-C50C-407E-A947-70E740481C1C}">
                <a14:useLocalDpi xmlns:a14="http://schemas.microsoft.com/office/drawing/2010/main" val="0"/>
              </a:ext>
            </a:extLst>
          </a:blip>
          <a:stretch>
            <a:fillRect/>
          </a:stretch>
        </p:blipFill>
        <p:spPr>
          <a:xfrm>
            <a:off x="9792393" y="1"/>
            <a:ext cx="1891186" cy="1878144"/>
          </a:xfrm>
          <a:prstGeom prst="rect">
            <a:avLst/>
          </a:prstGeom>
        </p:spPr>
      </p:pic>
      <p:sp>
        <p:nvSpPr>
          <p:cNvPr id="7" name="Rectangle 6">
            <a:extLst>
              <a:ext uri="{FF2B5EF4-FFF2-40B4-BE49-F238E27FC236}">
                <a16:creationId xmlns:a16="http://schemas.microsoft.com/office/drawing/2014/main" id="{2BC88849-A70F-41FA-8CC0-4A49EC877CB8}"/>
              </a:ext>
            </a:extLst>
          </p:cNvPr>
          <p:cNvSpPr/>
          <p:nvPr/>
        </p:nvSpPr>
        <p:spPr>
          <a:xfrm>
            <a:off x="976135" y="1823398"/>
            <a:ext cx="10826005" cy="5093702"/>
          </a:xfrm>
          <a:prstGeom prst="rect">
            <a:avLst/>
          </a:prstGeom>
        </p:spPr>
        <p:txBody>
          <a:bodyPr wrap="square">
            <a:spAutoFit/>
          </a:bodyPr>
          <a:lstStyle/>
          <a:p>
            <a:pPr>
              <a:spcAft>
                <a:spcPts val="600"/>
              </a:spcAft>
            </a:pPr>
            <a:r>
              <a:rPr lang="en-US" sz="3600" u="sng" dirty="0"/>
              <a:t>What We Do </a:t>
            </a:r>
          </a:p>
          <a:p>
            <a:pPr marL="800100" lvl="1" indent="-342900">
              <a:spcAft>
                <a:spcPts val="600"/>
              </a:spcAft>
              <a:buClr>
                <a:srgbClr val="FFFF00"/>
              </a:buClr>
              <a:buFont typeface="Arial" panose="020B0604020202020204" pitchFamily="34" charset="0"/>
              <a:buChar char="•"/>
            </a:pPr>
            <a:r>
              <a:rPr lang="en-US" sz="2400" dirty="0"/>
              <a:t>Trainings and awareness programs</a:t>
            </a:r>
          </a:p>
          <a:p>
            <a:pPr marL="800100" lvl="1" indent="-342900">
              <a:spcAft>
                <a:spcPts val="600"/>
              </a:spcAft>
              <a:buClr>
                <a:srgbClr val="FFFF00"/>
              </a:buClr>
              <a:buFont typeface="Arial" panose="020B0604020202020204" pitchFamily="34" charset="0"/>
              <a:buChar char="•"/>
            </a:pPr>
            <a:r>
              <a:rPr lang="en-US" sz="2400" dirty="0"/>
              <a:t>Sidewalk fixes </a:t>
            </a:r>
          </a:p>
          <a:p>
            <a:pPr marL="800100" lvl="1" indent="-342900">
              <a:spcAft>
                <a:spcPts val="600"/>
              </a:spcAft>
              <a:buClr>
                <a:srgbClr val="FFFF00"/>
              </a:buClr>
              <a:buFont typeface="Arial" panose="020B0604020202020204" pitchFamily="34" charset="0"/>
              <a:buChar char="•"/>
            </a:pPr>
            <a:r>
              <a:rPr lang="en-US" sz="2400" dirty="0"/>
              <a:t>Free visual fire alarms </a:t>
            </a:r>
          </a:p>
          <a:p>
            <a:pPr marL="800100" lvl="1" indent="-342900">
              <a:spcAft>
                <a:spcPts val="600"/>
              </a:spcAft>
              <a:buClr>
                <a:srgbClr val="FFFF00"/>
              </a:buClr>
              <a:buFont typeface="Arial" panose="020B0604020202020204" pitchFamily="34" charset="0"/>
              <a:buChar char="•"/>
            </a:pPr>
            <a:r>
              <a:rPr lang="en-US" sz="2400" dirty="0"/>
              <a:t>Provide free legal clinics for people with disabilities </a:t>
            </a:r>
          </a:p>
          <a:p>
            <a:pPr marL="800100" lvl="1" indent="-342900">
              <a:spcAft>
                <a:spcPts val="600"/>
              </a:spcAft>
              <a:buClr>
                <a:srgbClr val="FFFF00"/>
              </a:buClr>
              <a:buFont typeface="Arial" panose="020B0604020202020204" pitchFamily="34" charset="0"/>
              <a:buChar char="•"/>
            </a:pPr>
            <a:r>
              <a:rPr lang="en-US" sz="2400" dirty="0"/>
              <a:t>Employment services </a:t>
            </a:r>
          </a:p>
          <a:p>
            <a:pPr marL="800100" lvl="1" indent="-342900">
              <a:spcAft>
                <a:spcPts val="600"/>
              </a:spcAft>
              <a:buClr>
                <a:srgbClr val="FFFF00"/>
              </a:buClr>
              <a:buFont typeface="Arial" panose="020B0604020202020204" pitchFamily="34" charset="0"/>
              <a:buChar char="•"/>
            </a:pPr>
            <a:r>
              <a:rPr lang="en-US" sz="2400" dirty="0"/>
              <a:t>Case management </a:t>
            </a:r>
          </a:p>
          <a:p>
            <a:pPr marL="800100" lvl="1" indent="-342900">
              <a:spcAft>
                <a:spcPts val="600"/>
              </a:spcAft>
              <a:buClr>
                <a:srgbClr val="FFFF00"/>
              </a:buClr>
              <a:buFont typeface="Arial" panose="020B0604020202020204" pitchFamily="34" charset="0"/>
              <a:buChar char="•"/>
            </a:pPr>
            <a:r>
              <a:rPr lang="en-US" sz="2400" dirty="0"/>
              <a:t>Policy and program recommendations to the Mayor, city and state leaders and private entities</a:t>
            </a:r>
          </a:p>
          <a:p>
            <a:pPr marL="800100" lvl="1" indent="-342900">
              <a:spcAft>
                <a:spcPts val="600"/>
              </a:spcAft>
              <a:buClr>
                <a:srgbClr val="FFFF00"/>
              </a:buClr>
              <a:buFont typeface="Arial" panose="020B0604020202020204" pitchFamily="34" charset="0"/>
              <a:buChar char="•"/>
            </a:pPr>
            <a:r>
              <a:rPr lang="en-US" sz="2400" dirty="0"/>
              <a:t>Work closely with the Houston Commission on Disabilities </a:t>
            </a:r>
          </a:p>
          <a:p>
            <a:endParaRPr lang="en-US" sz="2800" u="sng" dirty="0"/>
          </a:p>
        </p:txBody>
      </p:sp>
    </p:spTree>
    <p:extLst>
      <p:ext uri="{BB962C8B-B14F-4D97-AF65-F5344CB8AC3E}">
        <p14:creationId xmlns:p14="http://schemas.microsoft.com/office/powerpoint/2010/main" val="3828714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92E8A-79A1-4517-9246-B6FD70779F35}"/>
              </a:ext>
            </a:extLst>
          </p:cNvPr>
          <p:cNvSpPr>
            <a:spLocks noGrp="1"/>
          </p:cNvSpPr>
          <p:nvPr>
            <p:ph type="title"/>
          </p:nvPr>
        </p:nvSpPr>
        <p:spPr/>
        <p:txBody>
          <a:bodyPr/>
          <a:lstStyle/>
          <a:p>
            <a:r>
              <a:rPr lang="en-US" dirty="0"/>
              <a:t>Role During Harvey </a:t>
            </a:r>
          </a:p>
        </p:txBody>
      </p:sp>
      <p:sp>
        <p:nvSpPr>
          <p:cNvPr id="3" name="Content Placeholder 2">
            <a:extLst>
              <a:ext uri="{FF2B5EF4-FFF2-40B4-BE49-F238E27FC236}">
                <a16:creationId xmlns:a16="http://schemas.microsoft.com/office/drawing/2014/main" id="{FAFCB857-8046-475F-8923-2001B1918C33}"/>
              </a:ext>
            </a:extLst>
          </p:cNvPr>
          <p:cNvSpPr>
            <a:spLocks noGrp="1"/>
          </p:cNvSpPr>
          <p:nvPr>
            <p:ph idx="1"/>
          </p:nvPr>
        </p:nvSpPr>
        <p:spPr>
          <a:xfrm>
            <a:off x="1103312" y="1626782"/>
            <a:ext cx="6892371" cy="4621618"/>
          </a:xfrm>
        </p:spPr>
        <p:txBody>
          <a:bodyPr>
            <a:normAutofit fontScale="92500" lnSpcReduction="10000"/>
          </a:bodyPr>
          <a:lstStyle/>
          <a:p>
            <a:pPr>
              <a:buClr>
                <a:srgbClr val="FFFF00"/>
              </a:buClr>
              <a:buFont typeface="Arial" panose="020B0604020202020204" pitchFamily="34" charset="0"/>
              <a:buChar char="•"/>
            </a:pPr>
            <a:r>
              <a:rPr lang="en-US" sz="2800" dirty="0"/>
              <a:t>Community Coordination </a:t>
            </a:r>
          </a:p>
          <a:p>
            <a:pPr>
              <a:buClr>
                <a:srgbClr val="FFFF00"/>
              </a:buClr>
              <a:buFont typeface="Arial" panose="020B0604020202020204" pitchFamily="34" charset="0"/>
              <a:buChar char="•"/>
            </a:pPr>
            <a:r>
              <a:rPr lang="en-US" sz="2800" dirty="0"/>
              <a:t>Durable Medical Equipment Replacement </a:t>
            </a:r>
          </a:p>
          <a:p>
            <a:pPr>
              <a:buClr>
                <a:srgbClr val="FFFF00"/>
              </a:buClr>
              <a:buFont typeface="Arial" panose="020B0604020202020204" pitchFamily="34" charset="0"/>
              <a:buChar char="•"/>
            </a:pPr>
            <a:r>
              <a:rPr lang="en-US" sz="2800" dirty="0"/>
              <a:t>Information Sharing </a:t>
            </a:r>
          </a:p>
          <a:p>
            <a:pPr>
              <a:buClr>
                <a:srgbClr val="FFFF00"/>
              </a:buClr>
              <a:buFont typeface="Arial" panose="020B0604020202020204" pitchFamily="34" charset="0"/>
              <a:buChar char="•"/>
            </a:pPr>
            <a:r>
              <a:rPr lang="en-US" sz="2800" dirty="0"/>
              <a:t>Liaising with Emergency Responders and City, State and Federal  Departments </a:t>
            </a:r>
          </a:p>
          <a:p>
            <a:pPr>
              <a:buClr>
                <a:srgbClr val="FFFF00"/>
              </a:buClr>
              <a:buFont typeface="Arial" panose="020B0604020202020204" pitchFamily="34" charset="0"/>
              <a:buChar char="•"/>
            </a:pPr>
            <a:r>
              <a:rPr lang="en-US" sz="2800" dirty="0"/>
              <a:t>Shelter Resources </a:t>
            </a:r>
          </a:p>
          <a:p>
            <a:pPr>
              <a:buClr>
                <a:srgbClr val="FFFF00"/>
              </a:buClr>
              <a:buFont typeface="Arial" panose="020B0604020202020204" pitchFamily="34" charset="0"/>
              <a:buChar char="•"/>
            </a:pPr>
            <a:r>
              <a:rPr lang="en-US" sz="2800" dirty="0"/>
              <a:t>Advocacy on Behalf of Individuals and Communities </a:t>
            </a:r>
          </a:p>
          <a:p>
            <a:endParaRPr lang="en-US" dirty="0"/>
          </a:p>
        </p:txBody>
      </p:sp>
      <p:pic>
        <p:nvPicPr>
          <p:cNvPr id="5" name="Picture 4" descr="City of Houston Seal. ">
            <a:extLst>
              <a:ext uri="{FF2B5EF4-FFF2-40B4-BE49-F238E27FC236}">
                <a16:creationId xmlns:a16="http://schemas.microsoft.com/office/drawing/2014/main" id="{0CEA4161-78A9-4231-975B-7386A3DC9CD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94" b="95833" l="2069" r="96207">
                        <a14:foregroundMark x1="11207" y1="20139" x2="36034" y2="5556"/>
                        <a14:foregroundMark x1="7586" y1="28819" x2="2241" y2="46701"/>
                        <a14:foregroundMark x1="2241" y1="46701" x2="3621" y2="62847"/>
                        <a14:foregroundMark x1="37241" y1="4167" x2="46034" y2="4340"/>
                        <a14:foregroundMark x1="46034" y1="4340" x2="55690" y2="3472"/>
                        <a14:foregroundMark x1="55690" y1="3472" x2="73966" y2="8854"/>
                        <a14:foregroundMark x1="73966" y1="8854" x2="81724" y2="14063"/>
                        <a14:foregroundMark x1="81724" y1="14063" x2="92069" y2="28819"/>
                        <a14:foregroundMark x1="92069" y1="28819" x2="96379" y2="44965"/>
                        <a14:foregroundMark x1="39483" y1="1736" x2="58103" y2="868"/>
                        <a14:foregroundMark x1="58103" y1="868" x2="60000" y2="1910"/>
                        <a14:foregroundMark x1="29138" y1="92535" x2="57759" y2="95833"/>
                        <a14:foregroundMark x1="57759" y1="95833" x2="75000" y2="91146"/>
                        <a14:foregroundMark x1="38448" y1="26563" x2="32241" y2="33854"/>
                        <a14:foregroundMark x1="32241" y1="33854" x2="34138" y2="43056"/>
                        <a14:foregroundMark x1="34138" y1="43056" x2="41379" y2="48785"/>
                        <a14:foregroundMark x1="41379" y1="48785" x2="51034" y2="49132"/>
                        <a14:foregroundMark x1="51034" y1="49132" x2="60000" y2="47222"/>
                        <a14:foregroundMark x1="60000" y1="47222" x2="67069" y2="41493"/>
                        <a14:foregroundMark x1="67069" y1="41493" x2="67586" y2="37674"/>
                        <a14:foregroundMark x1="24828" y1="36979" x2="25690" y2="47049"/>
                        <a14:foregroundMark x1="25690" y1="47049" x2="26552" y2="46354"/>
                        <a14:foregroundMark x1="65345" y1="27604" x2="56724" y2="30208"/>
                        <a14:foregroundMark x1="56724" y1="30208" x2="32241" y2="28646"/>
                        <a14:foregroundMark x1="32241" y1="28646" x2="38276" y2="35243"/>
                        <a14:foregroundMark x1="38276" y1="35243" x2="40172" y2="45313"/>
                        <a14:foregroundMark x1="40172" y1="45313" x2="37931" y2="53646"/>
                        <a14:foregroundMark x1="37931" y1="53646" x2="44828" y2="76042"/>
                        <a14:foregroundMark x1="44828" y1="76042" x2="54828" y2="74132"/>
                        <a14:foregroundMark x1="54828" y1="74132" x2="56897" y2="69097"/>
                        <a14:foregroundMark x1="66724" y1="62326" x2="61379" y2="70313"/>
                        <a14:foregroundMark x1="61379" y1="70313" x2="70517" y2="69444"/>
                        <a14:foregroundMark x1="70517" y1="69444" x2="76034" y2="60938"/>
                        <a14:foregroundMark x1="76034" y1="60938" x2="79483" y2="48785"/>
                        <a14:foregroundMark x1="31552" y1="70833" x2="40172" y2="76042"/>
                        <a14:foregroundMark x1="40172" y1="76042" x2="55000" y2="79167"/>
                        <a14:foregroundMark x1="55000" y1="79167" x2="65345" y2="78646"/>
                        <a14:foregroundMark x1="65345" y1="78646" x2="69828" y2="70139"/>
                        <a14:foregroundMark x1="69828" y1="70139" x2="68621" y2="60243"/>
                        <a14:foregroundMark x1="68621" y1="60243" x2="47241" y2="61111"/>
                        <a14:foregroundMark x1="47241" y1="61111" x2="41552" y2="59896"/>
                        <a14:foregroundMark x1="28621" y1="62153" x2="29310" y2="65972"/>
                        <a14:foregroundMark x1="31724" y1="68924" x2="25517" y2="55903"/>
                        <a14:foregroundMark x1="18793" y1="48785" x2="24655" y2="31250"/>
                        <a14:foregroundMark x1="24655" y1="31250" x2="31897" y2="26389"/>
                        <a14:foregroundMark x1="31897" y1="26389" x2="49483" y2="20833"/>
                        <a14:foregroundMark x1="49483" y1="20833" x2="62586" y2="22569"/>
                        <a14:foregroundMark x1="62586" y1="22569" x2="74483" y2="37847"/>
                        <a14:foregroundMark x1="74483" y1="37847" x2="76897" y2="56771"/>
                        <a14:foregroundMark x1="76897" y1="56771" x2="74483" y2="58507"/>
                        <a14:foregroundMark x1="47586" y1="33854" x2="51724" y2="54688"/>
                        <a14:foregroundMark x1="51724" y1="54688" x2="51724" y2="57813"/>
                        <a14:foregroundMark x1="45172" y1="55382" x2="55345" y2="57813"/>
                        <a14:foregroundMark x1="55345" y1="57813" x2="52241" y2="49653"/>
                      </a14:backgroundRemoval>
                    </a14:imgEffect>
                  </a14:imgLayer>
                </a14:imgProps>
              </a:ext>
              <a:ext uri="{28A0092B-C50C-407E-A947-70E740481C1C}">
                <a14:useLocalDpi xmlns:a14="http://schemas.microsoft.com/office/drawing/2010/main" val="0"/>
              </a:ext>
            </a:extLst>
          </a:blip>
          <a:stretch>
            <a:fillRect/>
          </a:stretch>
        </p:blipFill>
        <p:spPr>
          <a:xfrm>
            <a:off x="10125199" y="0"/>
            <a:ext cx="1410256" cy="1400530"/>
          </a:xfrm>
          <a:prstGeom prst="rect">
            <a:avLst/>
          </a:prstGeom>
        </p:spPr>
      </p:pic>
      <p:pic>
        <p:nvPicPr>
          <p:cNvPr id="6" name="Picture 5" descr="A large number of wheelchairs wrapped in plastic. " title="Wheelchairs ">
            <a:extLst>
              <a:ext uri="{FF2B5EF4-FFF2-40B4-BE49-F238E27FC236}">
                <a16:creationId xmlns:a16="http://schemas.microsoft.com/office/drawing/2014/main" id="{401021E8-8567-4B65-AD5D-1505A69697DE}"/>
              </a:ext>
            </a:extLst>
          </p:cNvPr>
          <p:cNvPicPr>
            <a:picLocks noChangeAspect="1"/>
          </p:cNvPicPr>
          <p:nvPr/>
        </p:nvPicPr>
        <p:blipFill rotWithShape="1">
          <a:blip r:embed="rId5">
            <a:extLst>
              <a:ext uri="{28A0092B-C50C-407E-A947-70E740481C1C}">
                <a14:useLocalDpi xmlns:a14="http://schemas.microsoft.com/office/drawing/2010/main" val="0"/>
              </a:ext>
            </a:extLst>
          </a:blip>
          <a:srcRect r="9753"/>
          <a:stretch/>
        </p:blipFill>
        <p:spPr>
          <a:xfrm>
            <a:off x="8362069" y="1628575"/>
            <a:ext cx="3369428" cy="49781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54797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A9C59-CBFE-4C97-87E7-ED7E7E83A1AD}"/>
              </a:ext>
            </a:extLst>
          </p:cNvPr>
          <p:cNvSpPr>
            <a:spLocks noGrp="1"/>
          </p:cNvSpPr>
          <p:nvPr>
            <p:ph type="title"/>
          </p:nvPr>
        </p:nvSpPr>
        <p:spPr/>
        <p:txBody>
          <a:bodyPr/>
          <a:lstStyle/>
          <a:p>
            <a:r>
              <a:rPr lang="en-US" dirty="0"/>
              <a:t>Realities A Year After Harvey </a:t>
            </a:r>
          </a:p>
        </p:txBody>
      </p:sp>
      <p:sp>
        <p:nvSpPr>
          <p:cNvPr id="3" name="Content Placeholder 2">
            <a:extLst>
              <a:ext uri="{FF2B5EF4-FFF2-40B4-BE49-F238E27FC236}">
                <a16:creationId xmlns:a16="http://schemas.microsoft.com/office/drawing/2014/main" id="{98AFEE82-41B9-4762-B43A-AFA0E64A16A3}"/>
              </a:ext>
            </a:extLst>
          </p:cNvPr>
          <p:cNvSpPr>
            <a:spLocks noGrp="1"/>
          </p:cNvSpPr>
          <p:nvPr>
            <p:ph idx="1"/>
          </p:nvPr>
        </p:nvSpPr>
        <p:spPr>
          <a:xfrm>
            <a:off x="646111" y="1488558"/>
            <a:ext cx="11017805" cy="5252484"/>
          </a:xfrm>
        </p:spPr>
        <p:txBody>
          <a:bodyPr>
            <a:normAutofit/>
          </a:bodyPr>
          <a:lstStyle/>
          <a:p>
            <a:pPr>
              <a:buClr>
                <a:srgbClr val="FFFF00"/>
              </a:buClr>
              <a:buFont typeface="Arial" panose="020B0604020202020204" pitchFamily="34" charset="0"/>
              <a:buChar char="•"/>
            </a:pPr>
            <a:r>
              <a:rPr lang="en-US" sz="2800" dirty="0"/>
              <a:t>$4.29 billion have been distributed directly from the federal government to affected residents. </a:t>
            </a:r>
          </a:p>
          <a:p>
            <a:pPr lvl="1">
              <a:spcBef>
                <a:spcPts val="0"/>
              </a:spcBef>
              <a:buClr>
                <a:srgbClr val="FFFF00"/>
              </a:buClr>
              <a:buFont typeface="Arial" panose="020B0604020202020204" pitchFamily="34" charset="0"/>
              <a:buChar char="•"/>
            </a:pPr>
            <a:r>
              <a:rPr lang="en-US" sz="2400" dirty="0"/>
              <a:t>26,400 Houstonians filed Flood Insurance claims; </a:t>
            </a:r>
          </a:p>
          <a:p>
            <a:pPr lvl="1">
              <a:spcBef>
                <a:spcPts val="0"/>
              </a:spcBef>
              <a:buClr>
                <a:srgbClr val="FFFF00"/>
              </a:buClr>
              <a:buFont typeface="Arial" panose="020B0604020202020204" pitchFamily="34" charset="0"/>
              <a:buChar char="•"/>
            </a:pPr>
            <a:r>
              <a:rPr lang="en-US" sz="2400" dirty="0"/>
              <a:t>136,122 approved registrations for FEMA Individual Assistance claims.</a:t>
            </a:r>
          </a:p>
          <a:p>
            <a:pPr lvl="1">
              <a:spcBef>
                <a:spcPts val="0"/>
              </a:spcBef>
              <a:buClr>
                <a:srgbClr val="FFFF00"/>
              </a:buClr>
              <a:buFont typeface="Arial" panose="020B0604020202020204" pitchFamily="34" charset="0"/>
              <a:buChar char="•"/>
            </a:pPr>
            <a:r>
              <a:rPr lang="en-US" sz="2400" dirty="0"/>
              <a:t>28,957 Individual assistance registrations with identified access and functional needs, </a:t>
            </a:r>
          </a:p>
          <a:p>
            <a:pPr>
              <a:spcAft>
                <a:spcPts val="600"/>
              </a:spcAft>
              <a:buClr>
                <a:srgbClr val="FFFF00"/>
              </a:buClr>
              <a:buFont typeface="Arial" panose="020B0604020202020204" pitchFamily="34" charset="0"/>
              <a:buChar char="•"/>
            </a:pPr>
            <a:r>
              <a:rPr lang="en-US" sz="2800" dirty="0"/>
              <a:t>The City of Houston data analysis shows that 169,000 residential buildings in Houston were affected, accounting for 317,000 households. </a:t>
            </a:r>
          </a:p>
          <a:p>
            <a:pPr>
              <a:spcAft>
                <a:spcPts val="600"/>
              </a:spcAft>
              <a:buClr>
                <a:srgbClr val="FFFF00"/>
              </a:buClr>
              <a:buFont typeface="Arial" panose="020B0604020202020204" pitchFamily="34" charset="0"/>
              <a:buChar char="•"/>
            </a:pPr>
            <a:r>
              <a:rPr lang="en-US" sz="2800" dirty="0"/>
              <a:t>The City of Houston has still not received any Community Development Block Grant Disaster Recovery dollars.  </a:t>
            </a:r>
          </a:p>
          <a:p>
            <a:endParaRPr lang="en-US" dirty="0"/>
          </a:p>
        </p:txBody>
      </p:sp>
      <p:pic>
        <p:nvPicPr>
          <p:cNvPr id="5" name="Picture 4" descr="City of Houston Seal. ">
            <a:extLst>
              <a:ext uri="{FF2B5EF4-FFF2-40B4-BE49-F238E27FC236}">
                <a16:creationId xmlns:a16="http://schemas.microsoft.com/office/drawing/2014/main" id="{CEACF69A-7E08-4362-813B-AF2F293F4A5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94" b="95833" l="2069" r="96207">
                        <a14:foregroundMark x1="11207" y1="20139" x2="36034" y2="5556"/>
                        <a14:foregroundMark x1="7586" y1="28819" x2="2241" y2="46701"/>
                        <a14:foregroundMark x1="2241" y1="46701" x2="3621" y2="62847"/>
                        <a14:foregroundMark x1="37241" y1="4167" x2="46034" y2="4340"/>
                        <a14:foregroundMark x1="46034" y1="4340" x2="55690" y2="3472"/>
                        <a14:foregroundMark x1="55690" y1="3472" x2="73966" y2="8854"/>
                        <a14:foregroundMark x1="73966" y1="8854" x2="81724" y2="14063"/>
                        <a14:foregroundMark x1="81724" y1="14063" x2="92069" y2="28819"/>
                        <a14:foregroundMark x1="92069" y1="28819" x2="96379" y2="44965"/>
                        <a14:foregroundMark x1="39483" y1="1736" x2="58103" y2="868"/>
                        <a14:foregroundMark x1="58103" y1="868" x2="60000" y2="1910"/>
                        <a14:foregroundMark x1="29138" y1="92535" x2="57759" y2="95833"/>
                        <a14:foregroundMark x1="57759" y1="95833" x2="75000" y2="91146"/>
                        <a14:foregroundMark x1="38448" y1="26563" x2="32241" y2="33854"/>
                        <a14:foregroundMark x1="32241" y1="33854" x2="34138" y2="43056"/>
                        <a14:foregroundMark x1="34138" y1="43056" x2="41379" y2="48785"/>
                        <a14:foregroundMark x1="41379" y1="48785" x2="51034" y2="49132"/>
                        <a14:foregroundMark x1="51034" y1="49132" x2="60000" y2="47222"/>
                        <a14:foregroundMark x1="60000" y1="47222" x2="67069" y2="41493"/>
                        <a14:foregroundMark x1="67069" y1="41493" x2="67586" y2="37674"/>
                        <a14:foregroundMark x1="24828" y1="36979" x2="25690" y2="47049"/>
                        <a14:foregroundMark x1="25690" y1="47049" x2="26552" y2="46354"/>
                        <a14:foregroundMark x1="65345" y1="27604" x2="56724" y2="30208"/>
                        <a14:foregroundMark x1="56724" y1="30208" x2="32241" y2="28646"/>
                        <a14:foregroundMark x1="32241" y1="28646" x2="38276" y2="35243"/>
                        <a14:foregroundMark x1="38276" y1="35243" x2="40172" y2="45313"/>
                        <a14:foregroundMark x1="40172" y1="45313" x2="37931" y2="53646"/>
                        <a14:foregroundMark x1="37931" y1="53646" x2="44828" y2="76042"/>
                        <a14:foregroundMark x1="44828" y1="76042" x2="54828" y2="74132"/>
                        <a14:foregroundMark x1="54828" y1="74132" x2="56897" y2="69097"/>
                        <a14:foregroundMark x1="66724" y1="62326" x2="61379" y2="70313"/>
                        <a14:foregroundMark x1="61379" y1="70313" x2="70517" y2="69444"/>
                        <a14:foregroundMark x1="70517" y1="69444" x2="76034" y2="60938"/>
                        <a14:foregroundMark x1="76034" y1="60938" x2="79483" y2="48785"/>
                        <a14:foregroundMark x1="31552" y1="70833" x2="40172" y2="76042"/>
                        <a14:foregroundMark x1="40172" y1="76042" x2="55000" y2="79167"/>
                        <a14:foregroundMark x1="55000" y1="79167" x2="65345" y2="78646"/>
                        <a14:foregroundMark x1="65345" y1="78646" x2="69828" y2="70139"/>
                        <a14:foregroundMark x1="69828" y1="70139" x2="68621" y2="60243"/>
                        <a14:foregroundMark x1="68621" y1="60243" x2="47241" y2="61111"/>
                        <a14:foregroundMark x1="47241" y1="61111" x2="41552" y2="59896"/>
                        <a14:foregroundMark x1="28621" y1="62153" x2="29310" y2="65972"/>
                        <a14:foregroundMark x1="31724" y1="68924" x2="25517" y2="55903"/>
                        <a14:foregroundMark x1="18793" y1="48785" x2="24655" y2="31250"/>
                        <a14:foregroundMark x1="24655" y1="31250" x2="31897" y2="26389"/>
                        <a14:foregroundMark x1="31897" y1="26389" x2="49483" y2="20833"/>
                        <a14:foregroundMark x1="49483" y1="20833" x2="62586" y2="22569"/>
                        <a14:foregroundMark x1="62586" y1="22569" x2="74483" y2="37847"/>
                        <a14:foregroundMark x1="74483" y1="37847" x2="76897" y2="56771"/>
                        <a14:foregroundMark x1="76897" y1="56771" x2="74483" y2="58507"/>
                        <a14:foregroundMark x1="47586" y1="33854" x2="51724" y2="54688"/>
                        <a14:foregroundMark x1="51724" y1="54688" x2="51724" y2="57813"/>
                        <a14:foregroundMark x1="45172" y1="55382" x2="55345" y2="57813"/>
                        <a14:foregroundMark x1="55345" y1="57813" x2="52241" y2="49653"/>
                      </a14:backgroundRemoval>
                    </a14:imgEffect>
                  </a14:imgLayer>
                </a14:imgProps>
              </a:ext>
              <a:ext uri="{28A0092B-C50C-407E-A947-70E740481C1C}">
                <a14:useLocalDpi xmlns:a14="http://schemas.microsoft.com/office/drawing/2010/main" val="0"/>
              </a:ext>
            </a:extLst>
          </a:blip>
          <a:stretch>
            <a:fillRect/>
          </a:stretch>
        </p:blipFill>
        <p:spPr>
          <a:xfrm>
            <a:off x="10125199" y="0"/>
            <a:ext cx="1399424" cy="1389773"/>
          </a:xfrm>
          <a:prstGeom prst="rect">
            <a:avLst/>
          </a:prstGeom>
        </p:spPr>
      </p:pic>
    </p:spTree>
    <p:extLst>
      <p:ext uri="{BB962C8B-B14F-4D97-AF65-F5344CB8AC3E}">
        <p14:creationId xmlns:p14="http://schemas.microsoft.com/office/powerpoint/2010/main" val="3227259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A9C59-CBFE-4C97-87E7-ED7E7E83A1AD}"/>
              </a:ext>
            </a:extLst>
          </p:cNvPr>
          <p:cNvSpPr>
            <a:spLocks noGrp="1"/>
          </p:cNvSpPr>
          <p:nvPr>
            <p:ph type="title"/>
          </p:nvPr>
        </p:nvSpPr>
        <p:spPr>
          <a:xfrm>
            <a:off x="0" y="86009"/>
            <a:ext cx="8875056" cy="1400530"/>
          </a:xfrm>
        </p:spPr>
        <p:txBody>
          <a:bodyPr anchor="ctr"/>
          <a:lstStyle/>
          <a:p>
            <a:r>
              <a:rPr lang="en-US" dirty="0"/>
              <a:t>Realities A Year After Harvey </a:t>
            </a:r>
          </a:p>
        </p:txBody>
      </p:sp>
      <p:sp>
        <p:nvSpPr>
          <p:cNvPr id="3" name="Content Placeholder 2">
            <a:extLst>
              <a:ext uri="{FF2B5EF4-FFF2-40B4-BE49-F238E27FC236}">
                <a16:creationId xmlns:a16="http://schemas.microsoft.com/office/drawing/2014/main" id="{98AFEE82-41B9-4762-B43A-AFA0E64A16A3}"/>
              </a:ext>
            </a:extLst>
          </p:cNvPr>
          <p:cNvSpPr>
            <a:spLocks noGrp="1"/>
          </p:cNvSpPr>
          <p:nvPr>
            <p:ph idx="1"/>
          </p:nvPr>
        </p:nvSpPr>
        <p:spPr>
          <a:xfrm>
            <a:off x="171965" y="1331259"/>
            <a:ext cx="7445732" cy="5272741"/>
          </a:xfrm>
        </p:spPr>
        <p:txBody>
          <a:bodyPr>
            <a:noAutofit/>
          </a:bodyPr>
          <a:lstStyle/>
          <a:p>
            <a:pPr>
              <a:spcAft>
                <a:spcPts val="1200"/>
              </a:spcAft>
              <a:buClr>
                <a:srgbClr val="FFFF00"/>
              </a:buClr>
              <a:buSzPct val="88000"/>
              <a:buFont typeface="Arial" panose="020B0604020202020204" pitchFamily="34" charset="0"/>
              <a:buChar char="•"/>
            </a:pPr>
            <a:r>
              <a:rPr lang="en-US" sz="2400" dirty="0"/>
              <a:t>City of Houston and Harris County  voters approved a $2.5 billion  flood bond. </a:t>
            </a:r>
          </a:p>
          <a:p>
            <a:pPr>
              <a:spcAft>
                <a:spcPts val="1200"/>
              </a:spcAft>
              <a:buClr>
                <a:srgbClr val="FFFF00"/>
              </a:buClr>
              <a:buSzPct val="88000"/>
              <a:buFont typeface="Arial" panose="020B0604020202020204" pitchFamily="34" charset="0"/>
              <a:buChar char="•"/>
            </a:pPr>
            <a:r>
              <a:rPr lang="en-US" sz="2400" dirty="0"/>
              <a:t>The City of Houston has established 14 Neighborhood resiliency centers. </a:t>
            </a:r>
          </a:p>
          <a:p>
            <a:pPr>
              <a:spcAft>
                <a:spcPts val="1200"/>
              </a:spcAft>
              <a:buClr>
                <a:srgbClr val="FFFF00"/>
              </a:buClr>
              <a:buSzPct val="88000"/>
              <a:buFont typeface="Arial" panose="020B0604020202020204" pitchFamily="34" charset="0"/>
              <a:buChar char="•"/>
            </a:pPr>
            <a:r>
              <a:rPr lang="en-US" sz="2400" dirty="0"/>
              <a:t>Community organizations continue to lead through the Long Term Recovery Committee. </a:t>
            </a:r>
          </a:p>
          <a:p>
            <a:pPr>
              <a:spcAft>
                <a:spcPts val="1200"/>
              </a:spcAft>
              <a:buClr>
                <a:srgbClr val="FFFF00"/>
              </a:buClr>
              <a:buSzPct val="88000"/>
              <a:buFont typeface="Arial" panose="020B0604020202020204" pitchFamily="34" charset="0"/>
              <a:buChar char="•"/>
            </a:pPr>
            <a:r>
              <a:rPr lang="en-US" sz="2400" dirty="0"/>
              <a:t>Harvey was equal opportunity in its destruction, but not in its aftermath. </a:t>
            </a:r>
          </a:p>
          <a:p>
            <a:pPr>
              <a:spcAft>
                <a:spcPts val="1200"/>
              </a:spcAft>
              <a:buClr>
                <a:srgbClr val="FFFF00"/>
              </a:buClr>
              <a:buSzPct val="88000"/>
              <a:buFont typeface="Arial" panose="020B0604020202020204" pitchFamily="34" charset="0"/>
              <a:buChar char="•"/>
            </a:pPr>
            <a:r>
              <a:rPr lang="en-US" sz="2400" dirty="0"/>
              <a:t>Houston is navigating Harvey recovery while continuing to recover from previous disasters.  </a:t>
            </a:r>
          </a:p>
        </p:txBody>
      </p:sp>
      <p:pic>
        <p:nvPicPr>
          <p:cNvPr id="5" name="Picture 4" descr="City of Houston Seal. ">
            <a:extLst>
              <a:ext uri="{FF2B5EF4-FFF2-40B4-BE49-F238E27FC236}">
                <a16:creationId xmlns:a16="http://schemas.microsoft.com/office/drawing/2014/main" id="{F9371156-5A0E-43B1-9DDC-540E32B9311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94" b="95833" l="2069" r="96207">
                        <a14:foregroundMark x1="11207" y1="20139" x2="36034" y2="5556"/>
                        <a14:foregroundMark x1="7586" y1="28819" x2="2241" y2="46701"/>
                        <a14:foregroundMark x1="2241" y1="46701" x2="3621" y2="62847"/>
                        <a14:foregroundMark x1="37241" y1="4167" x2="46034" y2="4340"/>
                        <a14:foregroundMark x1="46034" y1="4340" x2="55690" y2="3472"/>
                        <a14:foregroundMark x1="55690" y1="3472" x2="73966" y2="8854"/>
                        <a14:foregroundMark x1="73966" y1="8854" x2="81724" y2="14063"/>
                        <a14:foregroundMark x1="81724" y1="14063" x2="92069" y2="28819"/>
                        <a14:foregroundMark x1="92069" y1="28819" x2="96379" y2="44965"/>
                        <a14:foregroundMark x1="39483" y1="1736" x2="58103" y2="868"/>
                        <a14:foregroundMark x1="58103" y1="868" x2="60000" y2="1910"/>
                        <a14:foregroundMark x1="29138" y1="92535" x2="57759" y2="95833"/>
                        <a14:foregroundMark x1="57759" y1="95833" x2="75000" y2="91146"/>
                        <a14:foregroundMark x1="38448" y1="26563" x2="32241" y2="33854"/>
                        <a14:foregroundMark x1="32241" y1="33854" x2="34138" y2="43056"/>
                        <a14:foregroundMark x1="34138" y1="43056" x2="41379" y2="48785"/>
                        <a14:foregroundMark x1="41379" y1="48785" x2="51034" y2="49132"/>
                        <a14:foregroundMark x1="51034" y1="49132" x2="60000" y2="47222"/>
                        <a14:foregroundMark x1="60000" y1="47222" x2="67069" y2="41493"/>
                        <a14:foregroundMark x1="67069" y1="41493" x2="67586" y2="37674"/>
                        <a14:foregroundMark x1="24828" y1="36979" x2="25690" y2="47049"/>
                        <a14:foregroundMark x1="25690" y1="47049" x2="26552" y2="46354"/>
                        <a14:foregroundMark x1="65345" y1="27604" x2="56724" y2="30208"/>
                        <a14:foregroundMark x1="56724" y1="30208" x2="32241" y2="28646"/>
                        <a14:foregroundMark x1="32241" y1="28646" x2="38276" y2="35243"/>
                        <a14:foregroundMark x1="38276" y1="35243" x2="40172" y2="45313"/>
                        <a14:foregroundMark x1="40172" y1="45313" x2="37931" y2="53646"/>
                        <a14:foregroundMark x1="37931" y1="53646" x2="44828" y2="76042"/>
                        <a14:foregroundMark x1="44828" y1="76042" x2="54828" y2="74132"/>
                        <a14:foregroundMark x1="54828" y1="74132" x2="56897" y2="69097"/>
                        <a14:foregroundMark x1="66724" y1="62326" x2="61379" y2="70313"/>
                        <a14:foregroundMark x1="61379" y1="70313" x2="70517" y2="69444"/>
                        <a14:foregroundMark x1="70517" y1="69444" x2="76034" y2="60938"/>
                        <a14:foregroundMark x1="76034" y1="60938" x2="79483" y2="48785"/>
                        <a14:foregroundMark x1="31552" y1="70833" x2="40172" y2="76042"/>
                        <a14:foregroundMark x1="40172" y1="76042" x2="55000" y2="79167"/>
                        <a14:foregroundMark x1="55000" y1="79167" x2="65345" y2="78646"/>
                        <a14:foregroundMark x1="65345" y1="78646" x2="69828" y2="70139"/>
                        <a14:foregroundMark x1="69828" y1="70139" x2="68621" y2="60243"/>
                        <a14:foregroundMark x1="68621" y1="60243" x2="47241" y2="61111"/>
                        <a14:foregroundMark x1="47241" y1="61111" x2="41552" y2="59896"/>
                        <a14:foregroundMark x1="28621" y1="62153" x2="29310" y2="65972"/>
                        <a14:foregroundMark x1="31724" y1="68924" x2="25517" y2="55903"/>
                        <a14:foregroundMark x1="18793" y1="48785" x2="24655" y2="31250"/>
                        <a14:foregroundMark x1="24655" y1="31250" x2="31897" y2="26389"/>
                        <a14:foregroundMark x1="31897" y1="26389" x2="49483" y2="20833"/>
                        <a14:foregroundMark x1="49483" y1="20833" x2="62586" y2="22569"/>
                        <a14:foregroundMark x1="62586" y1="22569" x2="74483" y2="37847"/>
                        <a14:foregroundMark x1="74483" y1="37847" x2="76897" y2="56771"/>
                        <a14:foregroundMark x1="76897" y1="56771" x2="74483" y2="58507"/>
                        <a14:foregroundMark x1="47586" y1="33854" x2="51724" y2="54688"/>
                        <a14:foregroundMark x1="51724" y1="54688" x2="51724" y2="57813"/>
                        <a14:foregroundMark x1="45172" y1="55382" x2="55345" y2="57813"/>
                        <a14:foregroundMark x1="55345" y1="57813" x2="52241" y2="49653"/>
                      </a14:backgroundRemoval>
                    </a14:imgEffect>
                  </a14:imgLayer>
                </a14:imgProps>
              </a:ext>
              <a:ext uri="{28A0092B-C50C-407E-A947-70E740481C1C}">
                <a14:useLocalDpi xmlns:a14="http://schemas.microsoft.com/office/drawing/2010/main" val="0"/>
              </a:ext>
            </a:extLst>
          </a:blip>
          <a:stretch>
            <a:fillRect/>
          </a:stretch>
        </p:blipFill>
        <p:spPr>
          <a:xfrm>
            <a:off x="10080694" y="-25275"/>
            <a:ext cx="1399424" cy="1389773"/>
          </a:xfrm>
          <a:prstGeom prst="rect">
            <a:avLst/>
          </a:prstGeom>
        </p:spPr>
      </p:pic>
      <p:pic>
        <p:nvPicPr>
          <p:cNvPr id="8" name="Picture 7" descr="A black man sits outside his home and gets his haircut buy another man. The man getting his haircut has a prostethic leg. ">
            <a:extLst>
              <a:ext uri="{FF2B5EF4-FFF2-40B4-BE49-F238E27FC236}">
                <a16:creationId xmlns:a16="http://schemas.microsoft.com/office/drawing/2014/main" id="{F9F5F621-45A4-436C-B9C5-69E4AB6DC8B7}"/>
              </a:ext>
            </a:extLst>
          </p:cNvPr>
          <p:cNvPicPr>
            <a:picLocks noChangeAspect="1"/>
          </p:cNvPicPr>
          <p:nvPr/>
        </p:nvPicPr>
        <p:blipFill rotWithShape="1">
          <a:blip r:embed="rId5"/>
          <a:srcRect t="34510"/>
          <a:stretch/>
        </p:blipFill>
        <p:spPr>
          <a:xfrm>
            <a:off x="7958666" y="3999152"/>
            <a:ext cx="4164701" cy="2747359"/>
          </a:xfrm>
          <a:prstGeom prst="rect">
            <a:avLst/>
          </a:prstGeom>
          <a:ln>
            <a:noFill/>
          </a:ln>
          <a:effectLst>
            <a:outerShdw blurRad="292100" dist="139700" dir="2700000" algn="tl" rotWithShape="0">
              <a:srgbClr val="333333">
                <a:alpha val="65000"/>
              </a:srgbClr>
            </a:outerShdw>
          </a:effectLst>
        </p:spPr>
      </p:pic>
      <p:pic>
        <p:nvPicPr>
          <p:cNvPr id="9" name="Picture 8" descr="Mayor Sylvester Turner bends in to hug an older woman who sits in her front yard with her grandchildren. ">
            <a:extLst>
              <a:ext uri="{FF2B5EF4-FFF2-40B4-BE49-F238E27FC236}">
                <a16:creationId xmlns:a16="http://schemas.microsoft.com/office/drawing/2014/main" id="{54DC76F0-7A66-4D71-94EC-473F863E56F5}"/>
              </a:ext>
            </a:extLst>
          </p:cNvPr>
          <p:cNvPicPr>
            <a:picLocks noChangeAspect="1"/>
          </p:cNvPicPr>
          <p:nvPr/>
        </p:nvPicPr>
        <p:blipFill>
          <a:blip r:embed="rId6"/>
          <a:stretch>
            <a:fillRect/>
          </a:stretch>
        </p:blipFill>
        <p:spPr>
          <a:xfrm>
            <a:off x="8373035" y="1445778"/>
            <a:ext cx="3647000" cy="24313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0312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6CE98-C019-4638-B148-7E524F491E74}"/>
              </a:ext>
            </a:extLst>
          </p:cNvPr>
          <p:cNvSpPr>
            <a:spLocks noGrp="1"/>
          </p:cNvSpPr>
          <p:nvPr>
            <p:ph type="title"/>
          </p:nvPr>
        </p:nvSpPr>
        <p:spPr/>
        <p:txBody>
          <a:bodyPr/>
          <a:lstStyle/>
          <a:p>
            <a:r>
              <a:rPr lang="en-US" dirty="0"/>
              <a:t>A </a:t>
            </a:r>
            <a:r>
              <a:rPr lang="en-US" dirty="0">
                <a:solidFill>
                  <a:schemeClr val="tx1"/>
                </a:solidFill>
              </a:rPr>
              <a:t>Seat</a:t>
            </a:r>
            <a:r>
              <a:rPr lang="en-US" dirty="0"/>
              <a:t> at the Tables </a:t>
            </a:r>
          </a:p>
        </p:txBody>
      </p:sp>
      <p:sp>
        <p:nvSpPr>
          <p:cNvPr id="3" name="Content Placeholder 2">
            <a:extLst>
              <a:ext uri="{FF2B5EF4-FFF2-40B4-BE49-F238E27FC236}">
                <a16:creationId xmlns:a16="http://schemas.microsoft.com/office/drawing/2014/main" id="{38836239-FDF2-4C65-8D83-949FECF6208C}"/>
              </a:ext>
            </a:extLst>
          </p:cNvPr>
          <p:cNvSpPr>
            <a:spLocks noGrp="1"/>
          </p:cNvSpPr>
          <p:nvPr>
            <p:ph idx="1"/>
          </p:nvPr>
        </p:nvSpPr>
        <p:spPr>
          <a:xfrm>
            <a:off x="765544" y="1297172"/>
            <a:ext cx="10154093" cy="4951227"/>
          </a:xfrm>
        </p:spPr>
        <p:txBody>
          <a:bodyPr>
            <a:noAutofit/>
          </a:bodyPr>
          <a:lstStyle/>
          <a:p>
            <a:pPr>
              <a:spcAft>
                <a:spcPts val="600"/>
              </a:spcAft>
              <a:buClr>
                <a:srgbClr val="FFFF00"/>
              </a:buClr>
              <a:buSzPct val="95000"/>
              <a:buFont typeface="Arial" panose="020B0604020202020204" pitchFamily="34" charset="0"/>
              <a:buChar char="•"/>
            </a:pPr>
            <a:r>
              <a:rPr lang="en-US" sz="2400" dirty="0"/>
              <a:t>The MOPD is now a part of the City of Houston’s Recovery Leadership Team and a part of the State of Texas’ Division of Emergency Management Disabilities Planning Subcommittee.</a:t>
            </a:r>
          </a:p>
          <a:p>
            <a:pPr>
              <a:spcAft>
                <a:spcPts val="600"/>
              </a:spcAft>
              <a:buClr>
                <a:srgbClr val="FFFF00"/>
              </a:buClr>
              <a:buSzPct val="95000"/>
              <a:buFont typeface="Arial" panose="020B0604020202020204" pitchFamily="34" charset="0"/>
              <a:buChar char="•"/>
            </a:pPr>
            <a:r>
              <a:rPr lang="en-US" sz="2400" dirty="0"/>
              <a:t>Houston Commission on Disabilities Committee on Disaster Preparedness and Emergency Response now connected to the Office of Emergency Management, Public Works, and Housing Departments. </a:t>
            </a:r>
          </a:p>
          <a:p>
            <a:pPr>
              <a:spcAft>
                <a:spcPts val="600"/>
              </a:spcAft>
              <a:buClr>
                <a:srgbClr val="FFFF00"/>
              </a:buClr>
              <a:buSzPct val="95000"/>
              <a:buFont typeface="Arial" panose="020B0604020202020204" pitchFamily="34" charset="0"/>
              <a:buChar char="•"/>
            </a:pPr>
            <a:r>
              <a:rPr lang="en-US" sz="2400" dirty="0"/>
              <a:t>Housing Department engagement of the disability community on Texas General Land Office Action Plans and beyond. </a:t>
            </a:r>
          </a:p>
          <a:p>
            <a:pPr>
              <a:spcAft>
                <a:spcPts val="600"/>
              </a:spcAft>
              <a:buClr>
                <a:srgbClr val="FFFF00"/>
              </a:buClr>
              <a:buSzPct val="95000"/>
              <a:buFont typeface="Arial" panose="020B0604020202020204" pitchFamily="34" charset="0"/>
              <a:buChar char="•"/>
            </a:pPr>
            <a:r>
              <a:rPr lang="en-US" sz="2400" dirty="0"/>
              <a:t>The MOPD has convened disability-specific groups for community driven recommendations for inclusive preparedness. </a:t>
            </a:r>
          </a:p>
        </p:txBody>
      </p:sp>
      <p:pic>
        <p:nvPicPr>
          <p:cNvPr id="5" name="Picture 4" descr="City of Houston Seal. ">
            <a:extLst>
              <a:ext uri="{FF2B5EF4-FFF2-40B4-BE49-F238E27FC236}">
                <a16:creationId xmlns:a16="http://schemas.microsoft.com/office/drawing/2014/main" id="{34020931-7128-4694-87D8-B6B133BB37E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94" b="95833" l="2069" r="96207">
                        <a14:foregroundMark x1="11207" y1="20139" x2="36034" y2="5556"/>
                        <a14:foregroundMark x1="7586" y1="28819" x2="2241" y2="46701"/>
                        <a14:foregroundMark x1="2241" y1="46701" x2="3621" y2="62847"/>
                        <a14:foregroundMark x1="37241" y1="4167" x2="46034" y2="4340"/>
                        <a14:foregroundMark x1="46034" y1="4340" x2="55690" y2="3472"/>
                        <a14:foregroundMark x1="55690" y1="3472" x2="73966" y2="8854"/>
                        <a14:foregroundMark x1="73966" y1="8854" x2="81724" y2="14063"/>
                        <a14:foregroundMark x1="81724" y1="14063" x2="92069" y2="28819"/>
                        <a14:foregroundMark x1="92069" y1="28819" x2="96379" y2="44965"/>
                        <a14:foregroundMark x1="39483" y1="1736" x2="58103" y2="868"/>
                        <a14:foregroundMark x1="58103" y1="868" x2="60000" y2="1910"/>
                        <a14:foregroundMark x1="29138" y1="92535" x2="57759" y2="95833"/>
                        <a14:foregroundMark x1="57759" y1="95833" x2="75000" y2="91146"/>
                        <a14:foregroundMark x1="38448" y1="26563" x2="32241" y2="33854"/>
                        <a14:foregroundMark x1="32241" y1="33854" x2="34138" y2="43056"/>
                        <a14:foregroundMark x1="34138" y1="43056" x2="41379" y2="48785"/>
                        <a14:foregroundMark x1="41379" y1="48785" x2="51034" y2="49132"/>
                        <a14:foregroundMark x1="51034" y1="49132" x2="60000" y2="47222"/>
                        <a14:foregroundMark x1="60000" y1="47222" x2="67069" y2="41493"/>
                        <a14:foregroundMark x1="67069" y1="41493" x2="67586" y2="37674"/>
                        <a14:foregroundMark x1="24828" y1="36979" x2="25690" y2="47049"/>
                        <a14:foregroundMark x1="25690" y1="47049" x2="26552" y2="46354"/>
                        <a14:foregroundMark x1="65345" y1="27604" x2="56724" y2="30208"/>
                        <a14:foregroundMark x1="56724" y1="30208" x2="32241" y2="28646"/>
                        <a14:foregroundMark x1="32241" y1="28646" x2="38276" y2="35243"/>
                        <a14:foregroundMark x1="38276" y1="35243" x2="40172" y2="45313"/>
                        <a14:foregroundMark x1="40172" y1="45313" x2="37931" y2="53646"/>
                        <a14:foregroundMark x1="37931" y1="53646" x2="44828" y2="76042"/>
                        <a14:foregroundMark x1="44828" y1="76042" x2="54828" y2="74132"/>
                        <a14:foregroundMark x1="54828" y1="74132" x2="56897" y2="69097"/>
                        <a14:foregroundMark x1="66724" y1="62326" x2="61379" y2="70313"/>
                        <a14:foregroundMark x1="61379" y1="70313" x2="70517" y2="69444"/>
                        <a14:foregroundMark x1="70517" y1="69444" x2="76034" y2="60938"/>
                        <a14:foregroundMark x1="76034" y1="60938" x2="79483" y2="48785"/>
                        <a14:foregroundMark x1="31552" y1="70833" x2="40172" y2="76042"/>
                        <a14:foregroundMark x1="40172" y1="76042" x2="55000" y2="79167"/>
                        <a14:foregroundMark x1="55000" y1="79167" x2="65345" y2="78646"/>
                        <a14:foregroundMark x1="65345" y1="78646" x2="69828" y2="70139"/>
                        <a14:foregroundMark x1="69828" y1="70139" x2="68621" y2="60243"/>
                        <a14:foregroundMark x1="68621" y1="60243" x2="47241" y2="61111"/>
                        <a14:foregroundMark x1="47241" y1="61111" x2="41552" y2="59896"/>
                        <a14:foregroundMark x1="28621" y1="62153" x2="29310" y2="65972"/>
                        <a14:foregroundMark x1="31724" y1="68924" x2="25517" y2="55903"/>
                        <a14:foregroundMark x1="18793" y1="48785" x2="24655" y2="31250"/>
                        <a14:foregroundMark x1="24655" y1="31250" x2="31897" y2="26389"/>
                        <a14:foregroundMark x1="31897" y1="26389" x2="49483" y2="20833"/>
                        <a14:foregroundMark x1="49483" y1="20833" x2="62586" y2="22569"/>
                        <a14:foregroundMark x1="62586" y1="22569" x2="74483" y2="37847"/>
                        <a14:foregroundMark x1="74483" y1="37847" x2="76897" y2="56771"/>
                        <a14:foregroundMark x1="76897" y1="56771" x2="74483" y2="58507"/>
                        <a14:foregroundMark x1="47586" y1="33854" x2="51724" y2="54688"/>
                        <a14:foregroundMark x1="51724" y1="54688" x2="51724" y2="57813"/>
                        <a14:foregroundMark x1="45172" y1="55382" x2="55345" y2="57813"/>
                        <a14:foregroundMark x1="55345" y1="57813" x2="52241" y2="49653"/>
                      </a14:backgroundRemoval>
                    </a14:imgEffect>
                  </a14:imgLayer>
                </a14:imgProps>
              </a:ext>
              <a:ext uri="{28A0092B-C50C-407E-A947-70E740481C1C}">
                <a14:useLocalDpi xmlns:a14="http://schemas.microsoft.com/office/drawing/2010/main" val="0"/>
              </a:ext>
            </a:extLst>
          </a:blip>
          <a:stretch>
            <a:fillRect/>
          </a:stretch>
        </p:blipFill>
        <p:spPr>
          <a:xfrm>
            <a:off x="10125199" y="0"/>
            <a:ext cx="1399424" cy="1389773"/>
          </a:xfrm>
          <a:prstGeom prst="rect">
            <a:avLst/>
          </a:prstGeom>
        </p:spPr>
      </p:pic>
    </p:spTree>
    <p:extLst>
      <p:ext uri="{BB962C8B-B14F-4D97-AF65-F5344CB8AC3E}">
        <p14:creationId xmlns:p14="http://schemas.microsoft.com/office/powerpoint/2010/main" val="2539118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A53F-66E2-423E-A7E2-02C4EEEABDEC}"/>
              </a:ext>
            </a:extLst>
          </p:cNvPr>
          <p:cNvSpPr>
            <a:spLocks noGrp="1"/>
          </p:cNvSpPr>
          <p:nvPr>
            <p:ph type="title"/>
          </p:nvPr>
        </p:nvSpPr>
        <p:spPr/>
        <p:txBody>
          <a:bodyPr/>
          <a:lstStyle/>
          <a:p>
            <a:r>
              <a:rPr lang="en-US" dirty="0"/>
              <a:t>City Repair Requirements for Public and Private Construction </a:t>
            </a:r>
          </a:p>
        </p:txBody>
      </p:sp>
      <p:sp>
        <p:nvSpPr>
          <p:cNvPr id="3" name="Content Placeholder 2">
            <a:extLst>
              <a:ext uri="{FF2B5EF4-FFF2-40B4-BE49-F238E27FC236}">
                <a16:creationId xmlns:a16="http://schemas.microsoft.com/office/drawing/2014/main" id="{3C566BAD-FC2D-46D5-A261-0249C06ACB4B}"/>
              </a:ext>
            </a:extLst>
          </p:cNvPr>
          <p:cNvSpPr>
            <a:spLocks noGrp="1"/>
          </p:cNvSpPr>
          <p:nvPr>
            <p:ph idx="1"/>
          </p:nvPr>
        </p:nvSpPr>
        <p:spPr>
          <a:xfrm>
            <a:off x="5150734" y="1979271"/>
            <a:ext cx="7041266" cy="4426011"/>
          </a:xfrm>
        </p:spPr>
        <p:txBody>
          <a:bodyPr>
            <a:normAutofit/>
          </a:bodyPr>
          <a:lstStyle/>
          <a:p>
            <a:pPr>
              <a:buClr>
                <a:srgbClr val="FFFF00"/>
              </a:buClr>
              <a:buFont typeface="Arial" panose="020B0604020202020204" pitchFamily="34" charset="0"/>
              <a:buChar char="•"/>
            </a:pPr>
            <a:r>
              <a:rPr lang="en-US" sz="2400" dirty="0"/>
              <a:t>Harvey created an opportunity for Houston to become more inclusive during and beyond times of disasters. </a:t>
            </a:r>
          </a:p>
          <a:p>
            <a:pPr>
              <a:buClr>
                <a:srgbClr val="FFFF00"/>
              </a:buClr>
              <a:buSzPct val="96000"/>
              <a:buFont typeface="Arial" panose="020B0604020202020204" pitchFamily="34" charset="0"/>
              <a:buChar char="•"/>
            </a:pPr>
            <a:r>
              <a:rPr lang="en-US" sz="2400" dirty="0"/>
              <a:t>Houston Public Works developed an accessibility requirement for all public and private construction projects of $50,000 or more. </a:t>
            </a:r>
          </a:p>
          <a:p>
            <a:pPr>
              <a:buClr>
                <a:srgbClr val="FFFF00"/>
              </a:buClr>
              <a:buFont typeface="Arial" panose="020B0604020202020204" pitchFamily="34" charset="0"/>
              <a:buChar char="•"/>
            </a:pPr>
            <a:r>
              <a:rPr lang="en-US" sz="2400" dirty="0"/>
              <a:t>Potential </a:t>
            </a:r>
            <a:r>
              <a:rPr lang="en-US" sz="2400" dirty="0" err="1"/>
              <a:t>visitability</a:t>
            </a:r>
            <a:r>
              <a:rPr lang="en-US" sz="2400" dirty="0"/>
              <a:t> requirements for CDBG-DR funded rebuilding programs, which could pave the way for a </a:t>
            </a:r>
            <a:r>
              <a:rPr lang="en-US" sz="2400" dirty="0" err="1"/>
              <a:t>visitability</a:t>
            </a:r>
            <a:r>
              <a:rPr lang="en-US" sz="2400" dirty="0"/>
              <a:t> ordinance for the city. </a:t>
            </a:r>
          </a:p>
        </p:txBody>
      </p:sp>
      <p:pic>
        <p:nvPicPr>
          <p:cNvPr id="5" name="Picture 4" descr="City of Houston Seal. ">
            <a:extLst>
              <a:ext uri="{FF2B5EF4-FFF2-40B4-BE49-F238E27FC236}">
                <a16:creationId xmlns:a16="http://schemas.microsoft.com/office/drawing/2014/main" id="{34071DD7-A26F-40BE-B3F7-8D591A00C57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94" b="95833" l="2069" r="96207">
                        <a14:foregroundMark x1="11207" y1="20139" x2="36034" y2="5556"/>
                        <a14:foregroundMark x1="7586" y1="28819" x2="2241" y2="46701"/>
                        <a14:foregroundMark x1="2241" y1="46701" x2="3621" y2="62847"/>
                        <a14:foregroundMark x1="37241" y1="4167" x2="46034" y2="4340"/>
                        <a14:foregroundMark x1="46034" y1="4340" x2="55690" y2="3472"/>
                        <a14:foregroundMark x1="55690" y1="3472" x2="73966" y2="8854"/>
                        <a14:foregroundMark x1="73966" y1="8854" x2="81724" y2="14063"/>
                        <a14:foregroundMark x1="81724" y1="14063" x2="92069" y2="28819"/>
                        <a14:foregroundMark x1="92069" y1="28819" x2="96379" y2="44965"/>
                        <a14:foregroundMark x1="39483" y1="1736" x2="58103" y2="868"/>
                        <a14:foregroundMark x1="58103" y1="868" x2="60000" y2="1910"/>
                        <a14:foregroundMark x1="29138" y1="92535" x2="57759" y2="95833"/>
                        <a14:foregroundMark x1="57759" y1="95833" x2="75000" y2="91146"/>
                        <a14:foregroundMark x1="38448" y1="26563" x2="32241" y2="33854"/>
                        <a14:foregroundMark x1="32241" y1="33854" x2="34138" y2="43056"/>
                        <a14:foregroundMark x1="34138" y1="43056" x2="41379" y2="48785"/>
                        <a14:foregroundMark x1="41379" y1="48785" x2="51034" y2="49132"/>
                        <a14:foregroundMark x1="51034" y1="49132" x2="60000" y2="47222"/>
                        <a14:foregroundMark x1="60000" y1="47222" x2="67069" y2="41493"/>
                        <a14:foregroundMark x1="67069" y1="41493" x2="67586" y2="37674"/>
                        <a14:foregroundMark x1="24828" y1="36979" x2="25690" y2="47049"/>
                        <a14:foregroundMark x1="25690" y1="47049" x2="26552" y2="46354"/>
                        <a14:foregroundMark x1="65345" y1="27604" x2="56724" y2="30208"/>
                        <a14:foregroundMark x1="56724" y1="30208" x2="32241" y2="28646"/>
                        <a14:foregroundMark x1="32241" y1="28646" x2="38276" y2="35243"/>
                        <a14:foregroundMark x1="38276" y1="35243" x2="40172" y2="45313"/>
                        <a14:foregroundMark x1="40172" y1="45313" x2="37931" y2="53646"/>
                        <a14:foregroundMark x1="37931" y1="53646" x2="44828" y2="76042"/>
                        <a14:foregroundMark x1="44828" y1="76042" x2="54828" y2="74132"/>
                        <a14:foregroundMark x1="54828" y1="74132" x2="56897" y2="69097"/>
                        <a14:foregroundMark x1="66724" y1="62326" x2="61379" y2="70313"/>
                        <a14:foregroundMark x1="61379" y1="70313" x2="70517" y2="69444"/>
                        <a14:foregroundMark x1="70517" y1="69444" x2="76034" y2="60938"/>
                        <a14:foregroundMark x1="76034" y1="60938" x2="79483" y2="48785"/>
                        <a14:foregroundMark x1="31552" y1="70833" x2="40172" y2="76042"/>
                        <a14:foregroundMark x1="40172" y1="76042" x2="55000" y2="79167"/>
                        <a14:foregroundMark x1="55000" y1="79167" x2="65345" y2="78646"/>
                        <a14:foregroundMark x1="65345" y1="78646" x2="69828" y2="70139"/>
                        <a14:foregroundMark x1="69828" y1="70139" x2="68621" y2="60243"/>
                        <a14:foregroundMark x1="68621" y1="60243" x2="47241" y2="61111"/>
                        <a14:foregroundMark x1="47241" y1="61111" x2="41552" y2="59896"/>
                        <a14:foregroundMark x1="28621" y1="62153" x2="29310" y2="65972"/>
                        <a14:foregroundMark x1="31724" y1="68924" x2="25517" y2="55903"/>
                        <a14:foregroundMark x1="18793" y1="48785" x2="24655" y2="31250"/>
                        <a14:foregroundMark x1="24655" y1="31250" x2="31897" y2="26389"/>
                        <a14:foregroundMark x1="31897" y1="26389" x2="49483" y2="20833"/>
                        <a14:foregroundMark x1="49483" y1="20833" x2="62586" y2="22569"/>
                        <a14:foregroundMark x1="62586" y1="22569" x2="74483" y2="37847"/>
                        <a14:foregroundMark x1="74483" y1="37847" x2="76897" y2="56771"/>
                        <a14:foregroundMark x1="76897" y1="56771" x2="74483" y2="58507"/>
                        <a14:foregroundMark x1="47586" y1="33854" x2="51724" y2="54688"/>
                        <a14:foregroundMark x1="51724" y1="54688" x2="51724" y2="57813"/>
                        <a14:foregroundMark x1="45172" y1="55382" x2="55345" y2="57813"/>
                        <a14:foregroundMark x1="55345" y1="57813" x2="52241" y2="49653"/>
                      </a14:backgroundRemoval>
                    </a14:imgEffect>
                  </a14:imgLayer>
                </a14:imgProps>
              </a:ext>
              <a:ext uri="{28A0092B-C50C-407E-A947-70E740481C1C}">
                <a14:useLocalDpi xmlns:a14="http://schemas.microsoft.com/office/drawing/2010/main" val="0"/>
              </a:ext>
            </a:extLst>
          </a:blip>
          <a:stretch>
            <a:fillRect/>
          </a:stretch>
        </p:blipFill>
        <p:spPr>
          <a:xfrm>
            <a:off x="10125199" y="0"/>
            <a:ext cx="1399424" cy="1389773"/>
          </a:xfrm>
          <a:prstGeom prst="rect">
            <a:avLst/>
          </a:prstGeom>
        </p:spPr>
      </p:pic>
      <p:pic>
        <p:nvPicPr>
          <p:cNvPr id="8" name="Picture 7" descr="A map of Harris County Flood Plains ">
            <a:extLst>
              <a:ext uri="{FF2B5EF4-FFF2-40B4-BE49-F238E27FC236}">
                <a16:creationId xmlns:a16="http://schemas.microsoft.com/office/drawing/2014/main" id="{B54D4B3B-34F0-43BE-A2D7-EE6E51908CF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2667" l="8500" r="93500">
                        <a14:foregroundMark x1="11667" y1="29333" x2="8500" y2="18000"/>
                        <a14:foregroundMark x1="89833" y1="53778" x2="90833" y2="70444"/>
                        <a14:foregroundMark x1="72333" y1="92667" x2="78667" y2="91778"/>
                        <a14:foregroundMark x1="93500" y1="74667" x2="92667" y2="84444"/>
                      </a14:backgroundRemoval>
                    </a14:imgEffect>
                  </a14:imgLayer>
                </a14:imgProps>
              </a:ext>
              <a:ext uri="{28A0092B-C50C-407E-A947-70E740481C1C}">
                <a14:useLocalDpi xmlns:a14="http://schemas.microsoft.com/office/drawing/2010/main" val="0"/>
              </a:ext>
            </a:extLst>
          </a:blip>
          <a:stretch>
            <a:fillRect/>
          </a:stretch>
        </p:blipFill>
        <p:spPr>
          <a:xfrm>
            <a:off x="391126" y="2430683"/>
            <a:ext cx="4676172" cy="3507129"/>
          </a:xfrm>
          <a:prstGeom prst="rect">
            <a:avLst/>
          </a:prstGeom>
        </p:spPr>
      </p:pic>
    </p:spTree>
    <p:extLst>
      <p:ext uri="{BB962C8B-B14F-4D97-AF65-F5344CB8AC3E}">
        <p14:creationId xmlns:p14="http://schemas.microsoft.com/office/powerpoint/2010/main" val="2170166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7DF14-B64E-43F8-91DA-7F78A9761CF0}"/>
              </a:ext>
            </a:extLst>
          </p:cNvPr>
          <p:cNvSpPr>
            <a:spLocks noGrp="1"/>
          </p:cNvSpPr>
          <p:nvPr>
            <p:ph type="title"/>
          </p:nvPr>
        </p:nvSpPr>
        <p:spPr/>
        <p:txBody>
          <a:bodyPr/>
          <a:lstStyle/>
          <a:p>
            <a:r>
              <a:rPr lang="en-US" dirty="0"/>
              <a:t>Emergency Registries </a:t>
            </a:r>
          </a:p>
        </p:txBody>
      </p:sp>
      <p:sp>
        <p:nvSpPr>
          <p:cNvPr id="3" name="Content Placeholder 2">
            <a:extLst>
              <a:ext uri="{FF2B5EF4-FFF2-40B4-BE49-F238E27FC236}">
                <a16:creationId xmlns:a16="http://schemas.microsoft.com/office/drawing/2014/main" id="{EA023FDB-6E0F-43C0-A693-4D9D50B5D86D}"/>
              </a:ext>
            </a:extLst>
          </p:cNvPr>
          <p:cNvSpPr>
            <a:spLocks noGrp="1"/>
          </p:cNvSpPr>
          <p:nvPr>
            <p:ph idx="1"/>
          </p:nvPr>
        </p:nvSpPr>
        <p:spPr>
          <a:xfrm>
            <a:off x="488785" y="1853248"/>
            <a:ext cx="5918376" cy="4750752"/>
          </a:xfrm>
        </p:spPr>
        <p:txBody>
          <a:bodyPr>
            <a:normAutofit/>
          </a:bodyPr>
          <a:lstStyle/>
          <a:p>
            <a:pPr>
              <a:spcAft>
                <a:spcPts val="600"/>
              </a:spcAft>
              <a:buClr>
                <a:srgbClr val="FFFF00"/>
              </a:buClr>
              <a:buSzPct val="99000"/>
              <a:buFont typeface="Arial" panose="020B0604020202020204" pitchFamily="34" charset="0"/>
              <a:buChar char="•"/>
            </a:pPr>
            <a:r>
              <a:rPr lang="en-US" sz="2400" dirty="0"/>
              <a:t>Currently, the City of Houston can access the State of Texas Emergency Assistance Registry. </a:t>
            </a:r>
          </a:p>
          <a:p>
            <a:pPr lvl="1">
              <a:spcAft>
                <a:spcPts val="600"/>
              </a:spcAft>
              <a:buClr>
                <a:srgbClr val="FFFF00"/>
              </a:buClr>
              <a:buSzPct val="99000"/>
              <a:buFont typeface="Arial" panose="020B0604020202020204" pitchFamily="34" charset="0"/>
              <a:buChar char="•"/>
            </a:pPr>
            <a:r>
              <a:rPr lang="en-US" sz="2400" dirty="0"/>
              <a:t>Only a few individuals were contacted using STEAR. </a:t>
            </a:r>
          </a:p>
          <a:p>
            <a:pPr>
              <a:spcAft>
                <a:spcPts val="600"/>
              </a:spcAft>
              <a:buClr>
                <a:srgbClr val="FFFF00"/>
              </a:buClr>
              <a:buSzPct val="99000"/>
              <a:buFont typeface="Arial" panose="020B0604020202020204" pitchFamily="34" charset="0"/>
              <a:buChar char="•"/>
            </a:pPr>
            <a:r>
              <a:rPr lang="en-US" sz="2400" dirty="0"/>
              <a:t>“I don’t understand. I was registered and no one come.”</a:t>
            </a:r>
          </a:p>
          <a:p>
            <a:pPr>
              <a:spcAft>
                <a:spcPts val="600"/>
              </a:spcAft>
              <a:buClr>
                <a:srgbClr val="FFFF00"/>
              </a:buClr>
              <a:buSzPct val="99000"/>
              <a:buFont typeface="Arial" panose="020B0604020202020204" pitchFamily="34" charset="0"/>
              <a:buChar char="•"/>
            </a:pPr>
            <a:r>
              <a:rPr lang="en-US" sz="2400" dirty="0"/>
              <a:t>The City is exploring and developing new tools and protocols to contact people with disabilities during disasters. </a:t>
            </a:r>
          </a:p>
        </p:txBody>
      </p:sp>
      <p:pic>
        <p:nvPicPr>
          <p:cNvPr id="5" name="Picture 4" descr="City of Houston Seal. ">
            <a:extLst>
              <a:ext uri="{FF2B5EF4-FFF2-40B4-BE49-F238E27FC236}">
                <a16:creationId xmlns:a16="http://schemas.microsoft.com/office/drawing/2014/main" id="{3D9DE97B-9256-4E71-AB31-F37E8E00714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94" b="95833" l="2069" r="96207">
                        <a14:foregroundMark x1="11207" y1="20139" x2="36034" y2="5556"/>
                        <a14:foregroundMark x1="7586" y1="28819" x2="2241" y2="46701"/>
                        <a14:foregroundMark x1="2241" y1="46701" x2="3621" y2="62847"/>
                        <a14:foregroundMark x1="37241" y1="4167" x2="46034" y2="4340"/>
                        <a14:foregroundMark x1="46034" y1="4340" x2="55690" y2="3472"/>
                        <a14:foregroundMark x1="55690" y1="3472" x2="73966" y2="8854"/>
                        <a14:foregroundMark x1="73966" y1="8854" x2="81724" y2="14063"/>
                        <a14:foregroundMark x1="81724" y1="14063" x2="92069" y2="28819"/>
                        <a14:foregroundMark x1="92069" y1="28819" x2="96379" y2="44965"/>
                        <a14:foregroundMark x1="39483" y1="1736" x2="58103" y2="868"/>
                        <a14:foregroundMark x1="58103" y1="868" x2="60000" y2="1910"/>
                        <a14:foregroundMark x1="29138" y1="92535" x2="57759" y2="95833"/>
                        <a14:foregroundMark x1="57759" y1="95833" x2="75000" y2="91146"/>
                        <a14:foregroundMark x1="38448" y1="26563" x2="32241" y2="33854"/>
                        <a14:foregroundMark x1="32241" y1="33854" x2="34138" y2="43056"/>
                        <a14:foregroundMark x1="34138" y1="43056" x2="41379" y2="48785"/>
                        <a14:foregroundMark x1="41379" y1="48785" x2="51034" y2="49132"/>
                        <a14:foregroundMark x1="51034" y1="49132" x2="60000" y2="47222"/>
                        <a14:foregroundMark x1="60000" y1="47222" x2="67069" y2="41493"/>
                        <a14:foregroundMark x1="67069" y1="41493" x2="67586" y2="37674"/>
                        <a14:foregroundMark x1="24828" y1="36979" x2="25690" y2="47049"/>
                        <a14:foregroundMark x1="25690" y1="47049" x2="26552" y2="46354"/>
                        <a14:foregroundMark x1="65345" y1="27604" x2="56724" y2="30208"/>
                        <a14:foregroundMark x1="56724" y1="30208" x2="32241" y2="28646"/>
                        <a14:foregroundMark x1="32241" y1="28646" x2="38276" y2="35243"/>
                        <a14:foregroundMark x1="38276" y1="35243" x2="40172" y2="45313"/>
                        <a14:foregroundMark x1="40172" y1="45313" x2="37931" y2="53646"/>
                        <a14:foregroundMark x1="37931" y1="53646" x2="44828" y2="76042"/>
                        <a14:foregroundMark x1="44828" y1="76042" x2="54828" y2="74132"/>
                        <a14:foregroundMark x1="54828" y1="74132" x2="56897" y2="69097"/>
                        <a14:foregroundMark x1="66724" y1="62326" x2="61379" y2="70313"/>
                        <a14:foregroundMark x1="61379" y1="70313" x2="70517" y2="69444"/>
                        <a14:foregroundMark x1="70517" y1="69444" x2="76034" y2="60938"/>
                        <a14:foregroundMark x1="76034" y1="60938" x2="79483" y2="48785"/>
                        <a14:foregroundMark x1="31552" y1="70833" x2="40172" y2="76042"/>
                        <a14:foregroundMark x1="40172" y1="76042" x2="55000" y2="79167"/>
                        <a14:foregroundMark x1="55000" y1="79167" x2="65345" y2="78646"/>
                        <a14:foregroundMark x1="65345" y1="78646" x2="69828" y2="70139"/>
                        <a14:foregroundMark x1="69828" y1="70139" x2="68621" y2="60243"/>
                        <a14:foregroundMark x1="68621" y1="60243" x2="47241" y2="61111"/>
                        <a14:foregroundMark x1="47241" y1="61111" x2="41552" y2="59896"/>
                        <a14:foregroundMark x1="28621" y1="62153" x2="29310" y2="65972"/>
                        <a14:foregroundMark x1="31724" y1="68924" x2="25517" y2="55903"/>
                        <a14:foregroundMark x1="18793" y1="48785" x2="24655" y2="31250"/>
                        <a14:foregroundMark x1="24655" y1="31250" x2="31897" y2="26389"/>
                        <a14:foregroundMark x1="31897" y1="26389" x2="49483" y2="20833"/>
                        <a14:foregroundMark x1="49483" y1="20833" x2="62586" y2="22569"/>
                        <a14:foregroundMark x1="62586" y1="22569" x2="74483" y2="37847"/>
                        <a14:foregroundMark x1="74483" y1="37847" x2="76897" y2="56771"/>
                        <a14:foregroundMark x1="76897" y1="56771" x2="74483" y2="58507"/>
                        <a14:foregroundMark x1="47586" y1="33854" x2="51724" y2="54688"/>
                        <a14:foregroundMark x1="51724" y1="54688" x2="51724" y2="57813"/>
                        <a14:foregroundMark x1="45172" y1="55382" x2="55345" y2="57813"/>
                        <a14:foregroundMark x1="55345" y1="57813" x2="52241" y2="49653"/>
                      </a14:backgroundRemoval>
                    </a14:imgEffect>
                  </a14:imgLayer>
                </a14:imgProps>
              </a:ext>
              <a:ext uri="{28A0092B-C50C-407E-A947-70E740481C1C}">
                <a14:useLocalDpi xmlns:a14="http://schemas.microsoft.com/office/drawing/2010/main" val="0"/>
              </a:ext>
            </a:extLst>
          </a:blip>
          <a:stretch>
            <a:fillRect/>
          </a:stretch>
        </p:blipFill>
        <p:spPr>
          <a:xfrm>
            <a:off x="10125199" y="0"/>
            <a:ext cx="1399424" cy="1389773"/>
          </a:xfrm>
          <a:prstGeom prst="rect">
            <a:avLst/>
          </a:prstGeom>
        </p:spPr>
      </p:pic>
      <p:pic>
        <p:nvPicPr>
          <p:cNvPr id="7" name="Picture 6" descr="After Harvey, questions remain abotu whether registry helped people with disabilities. Image of an older man being pushed in a rollator. ">
            <a:extLst>
              <a:ext uri="{FF2B5EF4-FFF2-40B4-BE49-F238E27FC236}">
                <a16:creationId xmlns:a16="http://schemas.microsoft.com/office/drawing/2014/main" id="{935DC8D7-580E-4D94-BF4A-BCE037B0DF1D}"/>
              </a:ext>
            </a:extLst>
          </p:cNvPr>
          <p:cNvPicPr>
            <a:picLocks noChangeAspect="1"/>
          </p:cNvPicPr>
          <p:nvPr/>
        </p:nvPicPr>
        <p:blipFill rotWithShape="1">
          <a:blip r:embed="rId4"/>
          <a:srcRect l="60955" t="24093" r="11922"/>
          <a:stretch/>
        </p:blipFill>
        <p:spPr>
          <a:xfrm>
            <a:off x="6793096" y="1853249"/>
            <a:ext cx="4910119" cy="38649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2159061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627</TotalTime>
  <Words>1274</Words>
  <Application>Microsoft Office PowerPoint</Application>
  <PresentationFormat>Widescreen</PresentationFormat>
  <Paragraphs>125</Paragraphs>
  <Slides>19</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Century Gothic</vt:lpstr>
      <vt:lpstr>Wingdings 3</vt:lpstr>
      <vt:lpstr>Ion</vt:lpstr>
      <vt:lpstr>Hurricane Harvey – One year later.  How is Houston Making Its Disaster Planning Disability Inclusive?</vt:lpstr>
      <vt:lpstr>Introduction: Mayor’s Office for People with Disabilities </vt:lpstr>
      <vt:lpstr>Introduction: Mayor’s Office for People with Disabilities </vt:lpstr>
      <vt:lpstr>Role During Harvey </vt:lpstr>
      <vt:lpstr>Realities A Year After Harvey </vt:lpstr>
      <vt:lpstr>Realities A Year After Harvey </vt:lpstr>
      <vt:lpstr>A Seat at the Tables </vt:lpstr>
      <vt:lpstr>City Repair Requirements for Public and Private Construction </vt:lpstr>
      <vt:lpstr>Emergency Registries </vt:lpstr>
      <vt:lpstr>Continued Advocacy </vt:lpstr>
      <vt:lpstr>Support of Sister Cities </vt:lpstr>
      <vt:lpstr>Maintaining An Inventory </vt:lpstr>
      <vt:lpstr>Building Relationships </vt:lpstr>
      <vt:lpstr>Expanding Capacity </vt:lpstr>
      <vt:lpstr>Expanding Capacity </vt:lpstr>
      <vt:lpstr>Memorializing Policy and Process </vt:lpstr>
      <vt:lpstr>Resources </vt:lpstr>
      <vt:lpstr>Resources </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One year after Hurricane Harvey, How is Houston Making Its Disaster Planning Disability Inclusive?</dc:title>
  <dc:creator>Town, Maria - MYR</dc:creator>
  <cp:lastModifiedBy>Lewis Kraus</cp:lastModifiedBy>
  <cp:revision>49</cp:revision>
  <dcterms:created xsi:type="dcterms:W3CDTF">2018-09-04T23:09:43Z</dcterms:created>
  <dcterms:modified xsi:type="dcterms:W3CDTF">2018-09-11T23:44:44Z</dcterms:modified>
</cp:coreProperties>
</file>